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268" r:id="rId2"/>
    <p:sldId id="269" r:id="rId3"/>
    <p:sldId id="271" r:id="rId4"/>
    <p:sldId id="270" r:id="rId5"/>
    <p:sldId id="272" r:id="rId6"/>
    <p:sldId id="273" r:id="rId7"/>
    <p:sldId id="278" r:id="rId8"/>
    <p:sldId id="274" r:id="rId9"/>
    <p:sldId id="279" r:id="rId10"/>
    <p:sldId id="285" r:id="rId11"/>
    <p:sldId id="282" r:id="rId12"/>
    <p:sldId id="284" r:id="rId13"/>
    <p:sldId id="27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tonio Cruz" initials="AC" lastIdx="1" clrIdx="0">
    <p:extLst>
      <p:ext uri="{19B8F6BF-5375-455C-9EA6-DF929625EA0E}">
        <p15:presenceInfo xmlns:p15="http://schemas.microsoft.com/office/powerpoint/2012/main" userId="96199affbeb4f84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3" autoAdjust="0"/>
    <p:restoredTop sz="94660"/>
  </p:normalViewPr>
  <p:slideViewPr>
    <p:cSldViewPr snapToGrid="0" showGuides="1">
      <p:cViewPr varScale="1">
        <p:scale>
          <a:sx n="161" d="100"/>
          <a:sy n="161" d="100"/>
        </p:scale>
        <p:origin x="150" y="192"/>
      </p:cViewPr>
      <p:guideLst>
        <p:guide orient="horz" pos="2160"/>
        <p:guide pos="3840"/>
      </p:guideLst>
    </p:cSldViewPr>
  </p:slideViewPr>
  <p:notesTextViewPr>
    <p:cViewPr>
      <p:scale>
        <a:sx n="1" d="1"/>
        <a:sy n="1" d="1"/>
      </p:scale>
      <p:origin x="0" y="0"/>
    </p:cViewPr>
  </p:notesTextViewPr>
  <p:notesViewPr>
    <p:cSldViewPr snapToGrid="0" showGuides="1">
      <p:cViewPr varScale="1">
        <p:scale>
          <a:sx n="95" d="100"/>
          <a:sy n="95" d="100"/>
        </p:scale>
        <p:origin x="358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F93605-0C0C-4258-9724-5F2F9BB3BC90}" type="datetimeFigureOut">
              <a:rPr lang="en-US" smtClean="0"/>
              <a:t>4/30/2021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3FFE7F-C917-439A-8026-3D301EB5CC28}" type="slidenum">
              <a:rPr lang="en-US" smtClean="0"/>
              <a:t>‹#›</a:t>
            </a:fld>
            <a:endParaRPr lang="en-US"/>
          </a:p>
        </p:txBody>
      </p:sp>
    </p:spTree>
    <p:extLst>
      <p:ext uri="{BB962C8B-B14F-4D97-AF65-F5344CB8AC3E}">
        <p14:creationId xmlns:p14="http://schemas.microsoft.com/office/powerpoint/2010/main" val="75279982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4.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31B3D-E4E3-4A80-AB70-C5564C267266}" type="datetimeFigureOut">
              <a:rPr lang="en-US" smtClean="0"/>
              <a:t>4/30/2021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0B30D-C07A-425B-A90C-BA7BEB191079}" type="slidenum">
              <a:rPr lang="en-US" smtClean="0"/>
              <a:t>‹#›</a:t>
            </a:fld>
            <a:endParaRPr lang="en-US"/>
          </a:p>
        </p:txBody>
      </p:sp>
    </p:spTree>
    <p:extLst>
      <p:ext uri="{BB962C8B-B14F-4D97-AF65-F5344CB8AC3E}">
        <p14:creationId xmlns:p14="http://schemas.microsoft.com/office/powerpoint/2010/main" val="372319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4245434"/>
            <a:ext cx="8686800" cy="1464906"/>
          </a:xfrm>
        </p:spPr>
        <p:txBody>
          <a:bodyPr anchor="b">
            <a:normAutofit/>
          </a:bodyPr>
          <a:lstStyle>
            <a:lvl1pPr algn="l">
              <a:lnSpc>
                <a:spcPct val="80000"/>
              </a:lnSpc>
              <a:defRPr sz="4800">
                <a:solidFill>
                  <a:schemeClr val="bg1"/>
                </a:solidFill>
                <a:effectLst>
                  <a:outerShdw blurRad="63500" algn="ctr" rotWithShape="0">
                    <a:prstClr val="black">
                      <a:alpha val="40000"/>
                    </a:prst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731795"/>
            <a:ext cx="8686800" cy="440405"/>
          </a:xfrm>
        </p:spPr>
        <p:txBody>
          <a:bodyPr/>
          <a:lstStyle>
            <a:lvl1pPr marL="0" indent="0" algn="l">
              <a:spcBef>
                <a:spcPts val="0"/>
              </a:spcBef>
              <a:buNone/>
              <a:defRPr sz="2400">
                <a:solidFill>
                  <a:schemeClr val="bg1"/>
                </a:solidFill>
                <a:effectLst>
                  <a:outerShdw blurRad="63500" algn="ctr" rotWithShape="0">
                    <a:prstClr val="black">
                      <a:alpha val="40000"/>
                    </a:prst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4/30/2021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457200"/>
            <a:ext cx="1828800" cy="57197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457200"/>
            <a:ext cx="7955280" cy="57197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4/30/2021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66800" y="457518"/>
            <a:ext cx="10058400" cy="1188720"/>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4/30/2021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9848" y="4242816"/>
            <a:ext cx="8686800" cy="146304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6799" y="5733288"/>
            <a:ext cx="8686800" cy="438912"/>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CC0096-1860-4642-9CD2-0079EA5E7CD1}" type="datetimeFigureOut">
              <a:rPr lang="en-US" smtClean="0"/>
              <a:t>4/30/2021</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68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7CC0096-1860-4642-9CD2-0079EA5E7CD1}" type="datetimeFigureOut">
              <a:rPr lang="en-US" smtClean="0"/>
              <a:t>4/30/2021</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7CC0096-1860-4642-9CD2-0079EA5E7CD1}" type="datetimeFigureOut">
              <a:rPr lang="en-US" smtClean="0"/>
              <a:t>4/30/2021</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CC0096-1860-4642-9CD2-0079EA5E7CD1}" type="datetimeFigureOut">
              <a:rPr lang="en-US" smtClean="0"/>
              <a:t>4/30/2021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0672"/>
            <a:ext cx="4663440" cy="18288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85799" y="457200"/>
            <a:ext cx="5410201" cy="57150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CC0096-1860-4642-9CD2-0079EA5E7CD1}" type="datetimeFigureOut">
              <a:rPr lang="en-US" smtClean="0"/>
              <a:t>4/30/2021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3099"/>
            <a:ext cx="4663440" cy="1828800"/>
          </a:xfrm>
        </p:spPr>
        <p:txBody>
          <a:bodyPr anchor="b">
            <a:normAutofit/>
          </a:bodyPr>
          <a:lstStyle>
            <a:lvl1pPr>
              <a:defRPr sz="360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0"/>
            <a:ext cx="60960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457518"/>
            <a:ext cx="10058400" cy="118872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1905001"/>
            <a:ext cx="100584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6800" y="6400800"/>
            <a:ext cx="1097280" cy="228600"/>
          </a:xfrm>
          <a:prstGeom prst="rect">
            <a:avLst/>
          </a:prstGeom>
        </p:spPr>
        <p:txBody>
          <a:bodyPr vert="horz" lIns="91440" tIns="45720" rIns="91440" bIns="45720" rtlCol="0" anchor="ctr"/>
          <a:lstStyle>
            <a:lvl1pPr algn="l">
              <a:defRPr sz="1100">
                <a:solidFill>
                  <a:schemeClr val="tx1"/>
                </a:solidFill>
              </a:defRPr>
            </a:lvl1pPr>
          </a:lstStyle>
          <a:p>
            <a:fld id="{37CC0096-1860-4642-9CD2-0079EA5E7CD1}" type="datetimeFigureOut">
              <a:rPr lang="en-US" smtClean="0"/>
              <a:pPr/>
              <a:t>4/30/2021</a:t>
            </a:fld>
            <a:endParaRPr lang="en-US" dirty="0"/>
          </a:p>
        </p:txBody>
      </p:sp>
      <p:sp>
        <p:nvSpPr>
          <p:cNvPr id="5" name="Footer Placeholder 4"/>
          <p:cNvSpPr>
            <a:spLocks noGrp="1"/>
          </p:cNvSpPr>
          <p:nvPr>
            <p:ph type="ftr" sz="quarter" idx="3"/>
          </p:nvPr>
        </p:nvSpPr>
        <p:spPr>
          <a:xfrm>
            <a:off x="2422849" y="6400800"/>
            <a:ext cx="7315200" cy="228600"/>
          </a:xfrm>
          <a:prstGeom prst="rect">
            <a:avLst/>
          </a:prstGeom>
        </p:spPr>
        <p:txBody>
          <a:bodyPr vert="horz" lIns="91440" tIns="45720" rIns="91440" bIns="45720" rtlCol="0" anchor="ctr"/>
          <a:lstStyle>
            <a:lvl1pPr algn="ctr">
              <a:defRPr sz="1100">
                <a:solidFill>
                  <a:schemeClr val="tx1"/>
                </a:solidFill>
              </a:defRPr>
            </a:lvl1pPr>
          </a:lstStyle>
          <a:p>
            <a:endParaRPr lang="en-US" dirty="0"/>
          </a:p>
        </p:txBody>
      </p:sp>
      <p:sp>
        <p:nvSpPr>
          <p:cNvPr id="6" name="Slide Number Placeholder 5"/>
          <p:cNvSpPr>
            <a:spLocks noGrp="1"/>
          </p:cNvSpPr>
          <p:nvPr>
            <p:ph type="sldNum" sz="quarter" idx="4"/>
          </p:nvPr>
        </p:nvSpPr>
        <p:spPr>
          <a:xfrm>
            <a:off x="10027920" y="6400800"/>
            <a:ext cx="1097280" cy="228600"/>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www.japan-guide.com/e/e2011_where.html" TargetMode="Externa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5.xml"/><Relationship Id="rId6" Type="http://schemas.openxmlformats.org/officeDocument/2006/relationships/image" Target="../media/image24.png"/><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Sakura_blooming_over_a_river_in_Chiyoda,_Japan;_March_2016.jpg"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wallsdesk.com/sakura/" TargetMode="External"/><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hyperlink" Target="http://www.angsarap.net/2013/05/17/beef-ramen-2/" TargetMode="External"/><Relationship Id="rId2" Type="http://schemas.openxmlformats.org/officeDocument/2006/relationships/image" Target="../media/image6.jpg"/><Relationship Id="rId1" Type="http://schemas.openxmlformats.org/officeDocument/2006/relationships/slideLayout" Target="../slideLayouts/slideLayout5.xml"/><Relationship Id="rId4" Type="http://schemas.openxmlformats.org/officeDocument/2006/relationships/hyperlink" Target="https://creativecommons.org/licenses/by-nc-nd/3.0/"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japan-guide.com/e/e2011_where.html" TargetMode="External"/><Relationship Id="rId2" Type="http://schemas.openxmlformats.org/officeDocument/2006/relationships/hyperlink" Target="https://www.japan-guide.com/e/e2011_when.html" TargetMode="Externa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Hanami and Ramen</a:t>
            </a:r>
          </a:p>
        </p:txBody>
      </p:sp>
      <p:sp>
        <p:nvSpPr>
          <p:cNvPr id="3" name="Subtitle 2"/>
          <p:cNvSpPr>
            <a:spLocks noGrp="1"/>
          </p:cNvSpPr>
          <p:nvPr>
            <p:ph type="subTitle" idx="1"/>
          </p:nvPr>
        </p:nvSpPr>
        <p:spPr/>
        <p:txBody>
          <a:bodyPr/>
          <a:lstStyle/>
          <a:p>
            <a:r>
              <a:rPr lang="en-US" dirty="0"/>
              <a:t>Antonio Cruz | IBM APPLIED DATA SCIENCE CAPSTONE PROJECT</a:t>
            </a:r>
          </a:p>
        </p:txBody>
      </p:sp>
    </p:spTree>
    <p:extLst>
      <p:ext uri="{BB962C8B-B14F-4D97-AF65-F5344CB8AC3E}">
        <p14:creationId xmlns:p14="http://schemas.microsoft.com/office/powerpoint/2010/main" val="237011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C4923A-731B-493A-AE32-60D0E87FBDC1}"/>
              </a:ext>
            </a:extLst>
          </p:cNvPr>
          <p:cNvSpPr>
            <a:spLocks noGrp="1"/>
          </p:cNvSpPr>
          <p:nvPr>
            <p:ph type="title"/>
          </p:nvPr>
        </p:nvSpPr>
        <p:spPr>
          <a:xfrm>
            <a:off x="1066800" y="457518"/>
            <a:ext cx="10058400" cy="1188720"/>
          </a:xfrm>
        </p:spPr>
        <p:txBody>
          <a:bodyPr vert="horz" lIns="91440" tIns="45720" rIns="91440" bIns="45720" rtlCol="0" anchor="b">
            <a:normAutofit/>
          </a:bodyPr>
          <a:lstStyle/>
          <a:p>
            <a:pPr algn="r"/>
            <a:r>
              <a:rPr lang="en-US" kern="1200" dirty="0">
                <a:latin typeface="+mj-lt"/>
                <a:ea typeface="+mj-ea"/>
                <a:cs typeface="+mj-cs"/>
              </a:rPr>
              <a:t>Analysis</a:t>
            </a:r>
            <a:br>
              <a:rPr lang="en-US" kern="1200" dirty="0">
                <a:latin typeface="+mj-lt"/>
                <a:ea typeface="+mj-ea"/>
                <a:cs typeface="+mj-cs"/>
              </a:rPr>
            </a:br>
            <a:endParaRPr lang="en-US" kern="1200" dirty="0">
              <a:latin typeface="+mj-lt"/>
              <a:ea typeface="+mj-ea"/>
              <a:cs typeface="+mj-cs"/>
            </a:endParaRPr>
          </a:p>
        </p:txBody>
      </p:sp>
      <p:sp>
        <p:nvSpPr>
          <p:cNvPr id="9" name="Text Placeholder 4">
            <a:extLst>
              <a:ext uri="{FF2B5EF4-FFF2-40B4-BE49-F238E27FC236}">
                <a16:creationId xmlns:a16="http://schemas.microsoft.com/office/drawing/2014/main" id="{4710235A-3422-455A-880C-4B4E57D82C26}"/>
              </a:ext>
            </a:extLst>
          </p:cNvPr>
          <p:cNvSpPr txBox="1">
            <a:spLocks/>
          </p:cNvSpPr>
          <p:nvPr/>
        </p:nvSpPr>
        <p:spPr>
          <a:xfrm>
            <a:off x="6324600" y="2509937"/>
            <a:ext cx="4800600" cy="366226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accent5"/>
              </a:buClr>
              <a:buSzPct val="90000"/>
              <a:buFont typeface="Arial" pitchFamily="34" charset="0"/>
              <a:buNone/>
              <a:defRPr sz="24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5"/>
              </a:buClr>
              <a:buSzPct val="9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5"/>
              </a:buClr>
              <a:buSzPct val="9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5"/>
              </a:buClr>
              <a:buSzPct val="9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9pPr>
          </a:lstStyle>
          <a:p>
            <a:pPr>
              <a:spcAft>
                <a:spcPts val="600"/>
              </a:spcAft>
              <a:buFont typeface="Arial" pitchFamily="34" charset="0"/>
              <a:buChar char="•"/>
            </a:pPr>
            <a:endParaRPr lang="en-US" b="0" dirty="0">
              <a:solidFill>
                <a:schemeClr val="tx1"/>
              </a:solidFill>
            </a:endParaRPr>
          </a:p>
        </p:txBody>
      </p:sp>
      <p:sp>
        <p:nvSpPr>
          <p:cNvPr id="13" name="Text Placeholder 4">
            <a:extLst>
              <a:ext uri="{FF2B5EF4-FFF2-40B4-BE49-F238E27FC236}">
                <a16:creationId xmlns:a16="http://schemas.microsoft.com/office/drawing/2014/main" id="{FB252864-DF4F-4EA7-8DE6-A9354422386A}"/>
              </a:ext>
            </a:extLst>
          </p:cNvPr>
          <p:cNvSpPr>
            <a:spLocks noGrp="1"/>
          </p:cNvSpPr>
          <p:nvPr>
            <p:ph type="body" idx="1"/>
          </p:nvPr>
        </p:nvSpPr>
        <p:spPr>
          <a:xfrm>
            <a:off x="6324600" y="1312835"/>
            <a:ext cx="4800600" cy="737121"/>
          </a:xfrm>
        </p:spPr>
        <p:txBody>
          <a:bodyPr anchor="ctr">
            <a:normAutofit/>
          </a:bodyPr>
          <a:lstStyle/>
          <a:p>
            <a:pPr algn="r">
              <a:spcAft>
                <a:spcPts val="600"/>
              </a:spcAft>
            </a:pPr>
            <a:r>
              <a:rPr lang="en-US" sz="2000" dirty="0"/>
              <a:t>RCBs and surrounding Venues</a:t>
            </a:r>
          </a:p>
        </p:txBody>
      </p:sp>
      <p:pic>
        <p:nvPicPr>
          <p:cNvPr id="6" name="Picture 5" descr="Diagram&#10;&#10;Description automatically generated">
            <a:extLst>
              <a:ext uri="{FF2B5EF4-FFF2-40B4-BE49-F238E27FC236}">
                <a16:creationId xmlns:a16="http://schemas.microsoft.com/office/drawing/2014/main" id="{2294A133-6A6D-48ED-B9F8-4B5F294D24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365"/>
            <a:ext cx="3476065" cy="2300051"/>
          </a:xfrm>
          <a:prstGeom prst="rect">
            <a:avLst/>
          </a:prstGeom>
        </p:spPr>
      </p:pic>
      <p:pic>
        <p:nvPicPr>
          <p:cNvPr id="11" name="Picture 10">
            <a:extLst>
              <a:ext uri="{FF2B5EF4-FFF2-40B4-BE49-F238E27FC236}">
                <a16:creationId xmlns:a16="http://schemas.microsoft.com/office/drawing/2014/main" id="{D233BE73-87B4-497C-BB02-5774B1B7505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 y="2303618"/>
            <a:ext cx="3473823" cy="2284525"/>
          </a:xfrm>
          <a:prstGeom prst="rect">
            <a:avLst/>
          </a:prstGeom>
        </p:spPr>
      </p:pic>
      <p:pic>
        <p:nvPicPr>
          <p:cNvPr id="12" name="Picture 11">
            <a:extLst>
              <a:ext uri="{FF2B5EF4-FFF2-40B4-BE49-F238E27FC236}">
                <a16:creationId xmlns:a16="http://schemas.microsoft.com/office/drawing/2014/main" id="{82D4E039-124E-46EB-B207-BA5DC1E7DB6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242" y="4570774"/>
            <a:ext cx="3476065" cy="2268449"/>
          </a:xfrm>
          <a:prstGeom prst="rect">
            <a:avLst/>
          </a:prstGeom>
        </p:spPr>
      </p:pic>
      <p:pic>
        <p:nvPicPr>
          <p:cNvPr id="14" name="Picture 13">
            <a:extLst>
              <a:ext uri="{FF2B5EF4-FFF2-40B4-BE49-F238E27FC236}">
                <a16:creationId xmlns:a16="http://schemas.microsoft.com/office/drawing/2014/main" id="{9AF5F706-4FA2-4141-AAF2-BADB396E7F9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3488332" y="3551530"/>
            <a:ext cx="3389211" cy="2300051"/>
          </a:xfrm>
          <a:prstGeom prst="rect">
            <a:avLst/>
          </a:prstGeom>
        </p:spPr>
      </p:pic>
      <p:pic>
        <p:nvPicPr>
          <p:cNvPr id="15" name="Picture 14">
            <a:extLst>
              <a:ext uri="{FF2B5EF4-FFF2-40B4-BE49-F238E27FC236}">
                <a16:creationId xmlns:a16="http://schemas.microsoft.com/office/drawing/2014/main" id="{B845CBDC-8061-45CD-8C25-94486B50D654}"/>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3484232" y="1251479"/>
            <a:ext cx="3407962" cy="2300051"/>
          </a:xfrm>
          <a:prstGeom prst="rect">
            <a:avLst/>
          </a:prstGeom>
        </p:spPr>
      </p:pic>
      <p:sp>
        <p:nvSpPr>
          <p:cNvPr id="16" name="Text Placeholder 9">
            <a:extLst>
              <a:ext uri="{FF2B5EF4-FFF2-40B4-BE49-F238E27FC236}">
                <a16:creationId xmlns:a16="http://schemas.microsoft.com/office/drawing/2014/main" id="{AFAB682A-82A9-4C67-A5D0-1924A8164D68}"/>
              </a:ext>
            </a:extLst>
          </p:cNvPr>
          <p:cNvSpPr txBox="1">
            <a:spLocks/>
          </p:cNvSpPr>
          <p:nvPr/>
        </p:nvSpPr>
        <p:spPr>
          <a:xfrm>
            <a:off x="6940139" y="2175446"/>
            <a:ext cx="4800600" cy="36622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9pPr>
          </a:lstStyle>
          <a:p>
            <a:r>
              <a:rPr lang="en-US" sz="1400" dirty="0"/>
              <a:t>Green markers with a cutlery icon mark the location of Ramen Restaurants/Shops</a:t>
            </a:r>
          </a:p>
          <a:p>
            <a:r>
              <a:rPr lang="en-US" sz="1400" dirty="0"/>
              <a:t>Blue markers with a train icon mark the location of Train Stations.</a:t>
            </a:r>
          </a:p>
          <a:p>
            <a:r>
              <a:rPr lang="en-US" sz="1400" dirty="0"/>
              <a:t>The Sakura markers mark the location of each RCB.</a:t>
            </a:r>
          </a:p>
          <a:p>
            <a:r>
              <a:rPr lang="en-US" sz="1400" dirty="0"/>
              <a:t>The blue circles each have a radius of 1.25 miles and is centered on the location of their RCB.</a:t>
            </a:r>
          </a:p>
          <a:p>
            <a:r>
              <a:rPr lang="en-US" sz="1400" dirty="0"/>
              <a:t>Looking at the maps for each of the RCBs, it seems Four-Square returned venues that where well outside of the desired radius of 1.25 miles.</a:t>
            </a:r>
          </a:p>
        </p:txBody>
      </p:sp>
    </p:spTree>
    <p:extLst>
      <p:ext uri="{BB962C8B-B14F-4D97-AF65-F5344CB8AC3E}">
        <p14:creationId xmlns:p14="http://schemas.microsoft.com/office/powerpoint/2010/main" val="2382567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C4923A-731B-493A-AE32-60D0E87FBDC1}"/>
              </a:ext>
            </a:extLst>
          </p:cNvPr>
          <p:cNvSpPr>
            <a:spLocks noGrp="1"/>
          </p:cNvSpPr>
          <p:nvPr>
            <p:ph type="title"/>
          </p:nvPr>
        </p:nvSpPr>
        <p:spPr>
          <a:xfrm>
            <a:off x="1066800" y="457518"/>
            <a:ext cx="10058400" cy="1188720"/>
          </a:xfrm>
        </p:spPr>
        <p:txBody>
          <a:bodyPr vert="horz" lIns="91440" tIns="45720" rIns="91440" bIns="45720" rtlCol="0" anchor="b">
            <a:normAutofit/>
          </a:bodyPr>
          <a:lstStyle/>
          <a:p>
            <a:pPr algn="r"/>
            <a:r>
              <a:rPr lang="en-US" kern="1200" dirty="0">
                <a:latin typeface="+mj-lt"/>
                <a:ea typeface="+mj-ea"/>
                <a:cs typeface="+mj-cs"/>
              </a:rPr>
              <a:t>Results and Discussion</a:t>
            </a:r>
            <a:br>
              <a:rPr lang="en-US" kern="1200" dirty="0">
                <a:latin typeface="+mj-lt"/>
                <a:ea typeface="+mj-ea"/>
                <a:cs typeface="+mj-cs"/>
              </a:rPr>
            </a:br>
            <a:endParaRPr lang="en-US" kern="1200" dirty="0">
              <a:latin typeface="+mj-lt"/>
              <a:ea typeface="+mj-ea"/>
              <a:cs typeface="+mj-cs"/>
            </a:endParaRPr>
          </a:p>
        </p:txBody>
      </p:sp>
      <p:sp>
        <p:nvSpPr>
          <p:cNvPr id="9" name="Text Placeholder 4">
            <a:extLst>
              <a:ext uri="{FF2B5EF4-FFF2-40B4-BE49-F238E27FC236}">
                <a16:creationId xmlns:a16="http://schemas.microsoft.com/office/drawing/2014/main" id="{4710235A-3422-455A-880C-4B4E57D82C26}"/>
              </a:ext>
            </a:extLst>
          </p:cNvPr>
          <p:cNvSpPr txBox="1">
            <a:spLocks/>
          </p:cNvSpPr>
          <p:nvPr/>
        </p:nvSpPr>
        <p:spPr>
          <a:xfrm>
            <a:off x="6324600" y="2509937"/>
            <a:ext cx="4800600" cy="366226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accent5"/>
              </a:buClr>
              <a:buSzPct val="90000"/>
              <a:buFont typeface="Arial" pitchFamily="34" charset="0"/>
              <a:buNone/>
              <a:defRPr sz="24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5"/>
              </a:buClr>
              <a:buSzPct val="9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5"/>
              </a:buClr>
              <a:buSzPct val="9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5"/>
              </a:buClr>
              <a:buSzPct val="9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9pPr>
          </a:lstStyle>
          <a:p>
            <a:pPr>
              <a:spcAft>
                <a:spcPts val="600"/>
              </a:spcAft>
              <a:buFont typeface="Arial" pitchFamily="34" charset="0"/>
              <a:buChar char="•"/>
            </a:pPr>
            <a:endParaRPr lang="en-US" b="0" dirty="0">
              <a:solidFill>
                <a:schemeClr val="tx1"/>
              </a:solidFill>
            </a:endParaRPr>
          </a:p>
        </p:txBody>
      </p:sp>
      <p:sp>
        <p:nvSpPr>
          <p:cNvPr id="18" name="Text Placeholder 9">
            <a:extLst>
              <a:ext uri="{FF2B5EF4-FFF2-40B4-BE49-F238E27FC236}">
                <a16:creationId xmlns:a16="http://schemas.microsoft.com/office/drawing/2014/main" id="{A2BC8DA5-47B6-47EA-B622-DCDBF2E743A4}"/>
              </a:ext>
            </a:extLst>
          </p:cNvPr>
          <p:cNvSpPr txBox="1">
            <a:spLocks/>
          </p:cNvSpPr>
          <p:nvPr/>
        </p:nvSpPr>
        <p:spPr>
          <a:xfrm>
            <a:off x="6477000" y="2662337"/>
            <a:ext cx="4800600" cy="36622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9pPr>
          </a:lstStyle>
          <a:p>
            <a:endParaRPr lang="en-US" sz="1400" dirty="0"/>
          </a:p>
        </p:txBody>
      </p:sp>
      <p:sp>
        <p:nvSpPr>
          <p:cNvPr id="13" name="Text Placeholder 4">
            <a:extLst>
              <a:ext uri="{FF2B5EF4-FFF2-40B4-BE49-F238E27FC236}">
                <a16:creationId xmlns:a16="http://schemas.microsoft.com/office/drawing/2014/main" id="{FB252864-DF4F-4EA7-8DE6-A9354422386A}"/>
              </a:ext>
            </a:extLst>
          </p:cNvPr>
          <p:cNvSpPr>
            <a:spLocks noGrp="1"/>
          </p:cNvSpPr>
          <p:nvPr>
            <p:ph type="body" idx="1"/>
          </p:nvPr>
        </p:nvSpPr>
        <p:spPr>
          <a:xfrm>
            <a:off x="6324600" y="1709527"/>
            <a:ext cx="4800600" cy="737121"/>
          </a:xfrm>
        </p:spPr>
        <p:txBody>
          <a:bodyPr anchor="ctr">
            <a:normAutofit/>
          </a:bodyPr>
          <a:lstStyle/>
          <a:p>
            <a:pPr algn="r">
              <a:spcAft>
                <a:spcPts val="600"/>
              </a:spcAft>
            </a:pPr>
            <a:r>
              <a:rPr lang="en-US" sz="2000" b="0" i="0" dirty="0">
                <a:effectLst/>
              </a:rPr>
              <a:t>Ramen Shops</a:t>
            </a:r>
            <a:endParaRPr lang="en-US" sz="2000" dirty="0"/>
          </a:p>
        </p:txBody>
      </p:sp>
      <p:sp>
        <p:nvSpPr>
          <p:cNvPr id="11" name="Text Placeholder 9">
            <a:extLst>
              <a:ext uri="{FF2B5EF4-FFF2-40B4-BE49-F238E27FC236}">
                <a16:creationId xmlns:a16="http://schemas.microsoft.com/office/drawing/2014/main" id="{2D569657-0CEB-4BD2-A102-F5317B20858B}"/>
              </a:ext>
            </a:extLst>
          </p:cNvPr>
          <p:cNvSpPr txBox="1">
            <a:spLocks/>
          </p:cNvSpPr>
          <p:nvPr/>
        </p:nvSpPr>
        <p:spPr>
          <a:xfrm>
            <a:off x="6629400" y="2209095"/>
            <a:ext cx="4800600" cy="225194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9pPr>
          </a:lstStyle>
          <a:p>
            <a:r>
              <a:rPr lang="en-US" sz="1400" dirty="0"/>
              <a:t>Based off Chart 1 for number of Ramen Shops</a:t>
            </a:r>
          </a:p>
          <a:p>
            <a:pPr lvl="1"/>
            <a:r>
              <a:rPr lang="en-US" sz="1000" dirty="0"/>
              <a:t>Goryokaku Fort would be the best with 42 Ramen Shops</a:t>
            </a:r>
          </a:p>
          <a:p>
            <a:pPr lvl="1"/>
            <a:r>
              <a:rPr lang="en-US" sz="1000" dirty="0"/>
              <a:t>Mikamine Park would be the worst with 33 Ramen Shops</a:t>
            </a:r>
          </a:p>
          <a:p>
            <a:r>
              <a:rPr lang="en-US" sz="1400" dirty="0"/>
              <a:t>Based off Chart 2 for average distance to a Ramen Shop</a:t>
            </a:r>
          </a:p>
          <a:p>
            <a:pPr lvl="1"/>
            <a:r>
              <a:rPr lang="en-US" sz="1000" dirty="0"/>
              <a:t>Matsumoto Castle would be the best with an average distance of 1340 meters (~0.83 miles).</a:t>
            </a:r>
          </a:p>
          <a:p>
            <a:pPr lvl="1"/>
            <a:r>
              <a:rPr lang="en-US" sz="1000" dirty="0"/>
              <a:t>Maruyama Park and Hokkaido Shrine would be the worst with an average distance of 1674 meters (~1.04 miles)</a:t>
            </a:r>
          </a:p>
          <a:p>
            <a:pPr lvl="1"/>
            <a:endParaRPr lang="en-US" sz="1000" dirty="0"/>
          </a:p>
        </p:txBody>
      </p:sp>
      <p:grpSp>
        <p:nvGrpSpPr>
          <p:cNvPr id="6" name="Group 5">
            <a:extLst>
              <a:ext uri="{FF2B5EF4-FFF2-40B4-BE49-F238E27FC236}">
                <a16:creationId xmlns:a16="http://schemas.microsoft.com/office/drawing/2014/main" id="{EE1C2361-9039-42C3-9419-5AC7811639C1}"/>
              </a:ext>
            </a:extLst>
          </p:cNvPr>
          <p:cNvGrpSpPr/>
          <p:nvPr/>
        </p:nvGrpSpPr>
        <p:grpSpPr>
          <a:xfrm>
            <a:off x="215145" y="630763"/>
            <a:ext cx="5410201" cy="2944951"/>
            <a:chOff x="215145" y="630763"/>
            <a:chExt cx="5410201" cy="2944951"/>
          </a:xfrm>
        </p:grpSpPr>
        <p:pic>
          <p:nvPicPr>
            <p:cNvPr id="10" name="Picture Placeholder 13">
              <a:extLst>
                <a:ext uri="{FF2B5EF4-FFF2-40B4-BE49-F238E27FC236}">
                  <a16:creationId xmlns:a16="http://schemas.microsoft.com/office/drawing/2014/main" id="{09A5A842-7472-43C6-907D-506CA86F9BB2}"/>
                </a:ext>
              </a:extLst>
            </p:cNvPr>
            <p:cNvPicPr>
              <a:picLocks noChangeAspect="1"/>
            </p:cNvPicPr>
            <p:nvPr/>
          </p:nvPicPr>
          <p:blipFill>
            <a:blip r:embed="rId2">
              <a:extLst>
                <a:ext uri="{28A0092B-C50C-407E-A947-70E740481C1C}">
                  <a14:useLocalDpi xmlns:a14="http://schemas.microsoft.com/office/drawing/2010/main" val="0"/>
                </a:ext>
              </a:extLst>
            </a:blip>
            <a:stretch/>
          </p:blipFill>
          <p:spPr>
            <a:xfrm>
              <a:off x="215145" y="630763"/>
              <a:ext cx="5410201" cy="2745676"/>
            </a:xfrm>
            <a:prstGeom prst="rect">
              <a:avLst/>
            </a:prstGeom>
            <a:noFill/>
          </p:spPr>
        </p:pic>
        <p:sp>
          <p:nvSpPr>
            <p:cNvPr id="14" name="TextBox 13">
              <a:extLst>
                <a:ext uri="{FF2B5EF4-FFF2-40B4-BE49-F238E27FC236}">
                  <a16:creationId xmlns:a16="http://schemas.microsoft.com/office/drawing/2014/main" id="{62DC0956-F4AE-448F-83BB-A26813B6DE1E}"/>
                </a:ext>
              </a:extLst>
            </p:cNvPr>
            <p:cNvSpPr txBox="1"/>
            <p:nvPr/>
          </p:nvSpPr>
          <p:spPr>
            <a:xfrm>
              <a:off x="2647848" y="3344882"/>
              <a:ext cx="546945" cy="230832"/>
            </a:xfrm>
            <a:prstGeom prst="rect">
              <a:avLst/>
            </a:prstGeom>
            <a:noFill/>
          </p:spPr>
          <p:txBody>
            <a:bodyPr wrap="none" rtlCol="0">
              <a:spAutoFit/>
            </a:bodyPr>
            <a:lstStyle/>
            <a:p>
              <a:r>
                <a:rPr lang="en-US" sz="900" dirty="0"/>
                <a:t>Chart 1</a:t>
              </a:r>
            </a:p>
          </p:txBody>
        </p:sp>
      </p:grpSp>
      <p:grpSp>
        <p:nvGrpSpPr>
          <p:cNvPr id="17" name="Group 16">
            <a:extLst>
              <a:ext uri="{FF2B5EF4-FFF2-40B4-BE49-F238E27FC236}">
                <a16:creationId xmlns:a16="http://schemas.microsoft.com/office/drawing/2014/main" id="{3469457B-F282-44FA-A2FA-41AB12558507}"/>
              </a:ext>
            </a:extLst>
          </p:cNvPr>
          <p:cNvGrpSpPr/>
          <p:nvPr/>
        </p:nvGrpSpPr>
        <p:grpSpPr>
          <a:xfrm>
            <a:off x="212900" y="3759049"/>
            <a:ext cx="5410201" cy="2967593"/>
            <a:chOff x="212900" y="3759049"/>
            <a:chExt cx="5410201" cy="2967593"/>
          </a:xfrm>
        </p:grpSpPr>
        <p:pic>
          <p:nvPicPr>
            <p:cNvPr id="12" name="Picture Placeholder 13">
              <a:extLst>
                <a:ext uri="{FF2B5EF4-FFF2-40B4-BE49-F238E27FC236}">
                  <a16:creationId xmlns:a16="http://schemas.microsoft.com/office/drawing/2014/main" id="{BA50B35E-8149-44FD-A013-2B1E529BA84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12900" y="3759049"/>
              <a:ext cx="5410201" cy="2724093"/>
            </a:xfrm>
            <a:prstGeom prst="rect">
              <a:avLst/>
            </a:prstGeom>
            <a:noFill/>
          </p:spPr>
        </p:pic>
        <p:sp>
          <p:nvSpPr>
            <p:cNvPr id="16" name="TextBox 15">
              <a:extLst>
                <a:ext uri="{FF2B5EF4-FFF2-40B4-BE49-F238E27FC236}">
                  <a16:creationId xmlns:a16="http://schemas.microsoft.com/office/drawing/2014/main" id="{B39E6D1A-9E55-441F-B7BF-050C7EE1B879}"/>
                </a:ext>
              </a:extLst>
            </p:cNvPr>
            <p:cNvSpPr txBox="1"/>
            <p:nvPr/>
          </p:nvSpPr>
          <p:spPr>
            <a:xfrm>
              <a:off x="2663681" y="6495810"/>
              <a:ext cx="546945" cy="230832"/>
            </a:xfrm>
            <a:prstGeom prst="rect">
              <a:avLst/>
            </a:prstGeom>
            <a:noFill/>
          </p:spPr>
          <p:txBody>
            <a:bodyPr wrap="none" rtlCol="0">
              <a:spAutoFit/>
            </a:bodyPr>
            <a:lstStyle/>
            <a:p>
              <a:r>
                <a:rPr lang="en-US" sz="900" dirty="0"/>
                <a:t>Chart 2</a:t>
              </a:r>
            </a:p>
          </p:txBody>
        </p:sp>
      </p:grpSp>
      <p:sp>
        <p:nvSpPr>
          <p:cNvPr id="19" name="Text Placeholder 4">
            <a:extLst>
              <a:ext uri="{FF2B5EF4-FFF2-40B4-BE49-F238E27FC236}">
                <a16:creationId xmlns:a16="http://schemas.microsoft.com/office/drawing/2014/main" id="{FDFC2A24-A67C-4299-9D4A-39DC25A4010A}"/>
              </a:ext>
            </a:extLst>
          </p:cNvPr>
          <p:cNvSpPr txBox="1">
            <a:spLocks/>
          </p:cNvSpPr>
          <p:nvPr/>
        </p:nvSpPr>
        <p:spPr>
          <a:xfrm>
            <a:off x="6400800" y="4489004"/>
            <a:ext cx="4800600" cy="737121"/>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5"/>
              </a:buClr>
              <a:buSzPct val="90000"/>
              <a:buFont typeface="Arial" pitchFamily="34" charset="0"/>
              <a:buNone/>
              <a:defRPr sz="24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5"/>
              </a:buClr>
              <a:buSzPct val="9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5"/>
              </a:buClr>
              <a:buSzPct val="9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5"/>
              </a:buClr>
              <a:buSzPct val="9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9pPr>
          </a:lstStyle>
          <a:p>
            <a:pPr algn="r">
              <a:spcAft>
                <a:spcPts val="600"/>
              </a:spcAft>
            </a:pPr>
            <a:r>
              <a:rPr lang="en-US" sz="2000" dirty="0"/>
              <a:t>Train Stations</a:t>
            </a:r>
          </a:p>
        </p:txBody>
      </p:sp>
      <p:sp>
        <p:nvSpPr>
          <p:cNvPr id="20" name="Text Placeholder 9">
            <a:extLst>
              <a:ext uri="{FF2B5EF4-FFF2-40B4-BE49-F238E27FC236}">
                <a16:creationId xmlns:a16="http://schemas.microsoft.com/office/drawing/2014/main" id="{4D98AE7B-E560-4C7F-B53B-A92DF8DA1114}"/>
              </a:ext>
            </a:extLst>
          </p:cNvPr>
          <p:cNvSpPr txBox="1">
            <a:spLocks/>
          </p:cNvSpPr>
          <p:nvPr/>
        </p:nvSpPr>
        <p:spPr>
          <a:xfrm>
            <a:off x="6581076" y="4651168"/>
            <a:ext cx="4800600" cy="19356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9pPr>
          </a:lstStyle>
          <a:p>
            <a:endParaRPr lang="en-US" sz="1400" dirty="0"/>
          </a:p>
          <a:p>
            <a:r>
              <a:rPr lang="en-US" sz="1400" dirty="0"/>
              <a:t>Matsumoto Castle</a:t>
            </a:r>
          </a:p>
          <a:p>
            <a:pPr lvl="1"/>
            <a:r>
              <a:rPr lang="en-US" sz="1000" dirty="0"/>
              <a:t>6 Train Stations, all within an average distance of 1594 meters (~0.99 miles).</a:t>
            </a:r>
          </a:p>
          <a:p>
            <a:r>
              <a:rPr lang="en-US" sz="1400" dirty="0"/>
              <a:t>Mikamine Park </a:t>
            </a:r>
          </a:p>
          <a:p>
            <a:pPr lvl="1"/>
            <a:r>
              <a:rPr lang="en-US" sz="1000" dirty="0"/>
              <a:t>Only 1 Train Station, located 2398 meters (~1.49 miles) away</a:t>
            </a:r>
          </a:p>
        </p:txBody>
      </p:sp>
    </p:spTree>
    <p:extLst>
      <p:ext uri="{BB962C8B-B14F-4D97-AF65-F5344CB8AC3E}">
        <p14:creationId xmlns:p14="http://schemas.microsoft.com/office/powerpoint/2010/main" val="53166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C4923A-731B-493A-AE32-60D0E87FBDC1}"/>
              </a:ext>
            </a:extLst>
          </p:cNvPr>
          <p:cNvSpPr>
            <a:spLocks noGrp="1"/>
          </p:cNvSpPr>
          <p:nvPr>
            <p:ph type="title"/>
          </p:nvPr>
        </p:nvSpPr>
        <p:spPr>
          <a:xfrm>
            <a:off x="1066800" y="457518"/>
            <a:ext cx="10058400" cy="1188720"/>
          </a:xfrm>
        </p:spPr>
        <p:txBody>
          <a:bodyPr vert="horz" lIns="91440" tIns="45720" rIns="91440" bIns="45720" rtlCol="0" anchor="b">
            <a:normAutofit/>
          </a:bodyPr>
          <a:lstStyle/>
          <a:p>
            <a:pPr algn="r"/>
            <a:r>
              <a:rPr lang="en-US" kern="1200" dirty="0">
                <a:latin typeface="+mj-lt"/>
                <a:ea typeface="+mj-ea"/>
                <a:cs typeface="+mj-cs"/>
              </a:rPr>
              <a:t>Results and Discussion</a:t>
            </a:r>
            <a:br>
              <a:rPr lang="en-US" kern="1200" dirty="0">
                <a:latin typeface="+mj-lt"/>
                <a:ea typeface="+mj-ea"/>
                <a:cs typeface="+mj-cs"/>
              </a:rPr>
            </a:br>
            <a:endParaRPr lang="en-US" kern="1200" dirty="0">
              <a:latin typeface="+mj-lt"/>
              <a:ea typeface="+mj-ea"/>
              <a:cs typeface="+mj-cs"/>
            </a:endParaRPr>
          </a:p>
        </p:txBody>
      </p:sp>
      <p:sp>
        <p:nvSpPr>
          <p:cNvPr id="9" name="Text Placeholder 4">
            <a:extLst>
              <a:ext uri="{FF2B5EF4-FFF2-40B4-BE49-F238E27FC236}">
                <a16:creationId xmlns:a16="http://schemas.microsoft.com/office/drawing/2014/main" id="{4710235A-3422-455A-880C-4B4E57D82C26}"/>
              </a:ext>
            </a:extLst>
          </p:cNvPr>
          <p:cNvSpPr txBox="1">
            <a:spLocks/>
          </p:cNvSpPr>
          <p:nvPr/>
        </p:nvSpPr>
        <p:spPr>
          <a:xfrm>
            <a:off x="6324600" y="2509937"/>
            <a:ext cx="4800600" cy="366226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accent5"/>
              </a:buClr>
              <a:buSzPct val="90000"/>
              <a:buFont typeface="Arial" pitchFamily="34" charset="0"/>
              <a:buNone/>
              <a:defRPr sz="24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5"/>
              </a:buClr>
              <a:buSzPct val="9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5"/>
              </a:buClr>
              <a:buSzPct val="9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5"/>
              </a:buClr>
              <a:buSzPct val="9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9pPr>
          </a:lstStyle>
          <a:p>
            <a:pPr>
              <a:spcAft>
                <a:spcPts val="600"/>
              </a:spcAft>
              <a:buFont typeface="Arial" pitchFamily="34" charset="0"/>
              <a:buChar char="•"/>
            </a:pPr>
            <a:endParaRPr lang="en-US" b="0" dirty="0">
              <a:solidFill>
                <a:schemeClr val="tx1"/>
              </a:solidFill>
            </a:endParaRPr>
          </a:p>
        </p:txBody>
      </p:sp>
      <p:sp>
        <p:nvSpPr>
          <p:cNvPr id="18" name="Text Placeholder 9">
            <a:extLst>
              <a:ext uri="{FF2B5EF4-FFF2-40B4-BE49-F238E27FC236}">
                <a16:creationId xmlns:a16="http://schemas.microsoft.com/office/drawing/2014/main" id="{A2BC8DA5-47B6-47EA-B622-DCDBF2E743A4}"/>
              </a:ext>
            </a:extLst>
          </p:cNvPr>
          <p:cNvSpPr txBox="1">
            <a:spLocks/>
          </p:cNvSpPr>
          <p:nvPr/>
        </p:nvSpPr>
        <p:spPr>
          <a:xfrm>
            <a:off x="6477000" y="2662337"/>
            <a:ext cx="4800600" cy="36622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9pPr>
          </a:lstStyle>
          <a:p>
            <a:endParaRPr lang="en-US" sz="1400" dirty="0"/>
          </a:p>
        </p:txBody>
      </p:sp>
      <p:sp>
        <p:nvSpPr>
          <p:cNvPr id="13" name="Text Placeholder 4">
            <a:extLst>
              <a:ext uri="{FF2B5EF4-FFF2-40B4-BE49-F238E27FC236}">
                <a16:creationId xmlns:a16="http://schemas.microsoft.com/office/drawing/2014/main" id="{FB252864-DF4F-4EA7-8DE6-A9354422386A}"/>
              </a:ext>
            </a:extLst>
          </p:cNvPr>
          <p:cNvSpPr>
            <a:spLocks noGrp="1"/>
          </p:cNvSpPr>
          <p:nvPr>
            <p:ph type="body" idx="1"/>
          </p:nvPr>
        </p:nvSpPr>
        <p:spPr>
          <a:xfrm>
            <a:off x="6324600" y="1709527"/>
            <a:ext cx="4800600" cy="737121"/>
          </a:xfrm>
        </p:spPr>
        <p:txBody>
          <a:bodyPr anchor="ctr">
            <a:normAutofit/>
          </a:bodyPr>
          <a:lstStyle/>
          <a:p>
            <a:pPr algn="r">
              <a:spcAft>
                <a:spcPts val="600"/>
              </a:spcAft>
            </a:pPr>
            <a:r>
              <a:rPr lang="en-US" sz="2000" b="0" i="0" dirty="0">
                <a:effectLst/>
              </a:rPr>
              <a:t>Rating System</a:t>
            </a:r>
            <a:endParaRPr lang="en-US" sz="2000" dirty="0"/>
          </a:p>
        </p:txBody>
      </p:sp>
      <p:sp>
        <p:nvSpPr>
          <p:cNvPr id="11" name="Text Placeholder 9">
            <a:extLst>
              <a:ext uri="{FF2B5EF4-FFF2-40B4-BE49-F238E27FC236}">
                <a16:creationId xmlns:a16="http://schemas.microsoft.com/office/drawing/2014/main" id="{2D569657-0CEB-4BD2-A102-F5317B20858B}"/>
              </a:ext>
            </a:extLst>
          </p:cNvPr>
          <p:cNvSpPr txBox="1">
            <a:spLocks/>
          </p:cNvSpPr>
          <p:nvPr/>
        </p:nvSpPr>
        <p:spPr>
          <a:xfrm>
            <a:off x="1066800" y="3948545"/>
            <a:ext cx="10363200" cy="25284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9pPr>
          </a:lstStyle>
          <a:p>
            <a:endParaRPr lang="en-US" sz="1400" dirty="0"/>
          </a:p>
          <a:p>
            <a:r>
              <a:rPr lang="en-US" sz="1400" dirty="0"/>
              <a:t>Another criterion to select the </a:t>
            </a:r>
            <a:r>
              <a:rPr lang="en-US" sz="1400" i="1" dirty="0"/>
              <a:t>best</a:t>
            </a:r>
            <a:r>
              <a:rPr lang="en-US" sz="1400" dirty="0"/>
              <a:t> RCB is to use the rating system found at </a:t>
            </a:r>
            <a:r>
              <a:rPr lang="en-US" sz="1400" b="0" i="0" u="sng" dirty="0">
                <a:solidFill>
                  <a:srgbClr val="1A466C"/>
                </a:solidFill>
                <a:effectLst/>
                <a:hlinkClick r:id="rId2"/>
              </a:rPr>
              <a:t>https://www.japan-guide.com/e/e2011_where.html</a:t>
            </a:r>
            <a:endParaRPr lang="en-US" sz="1400" b="0" i="0" u="sng" dirty="0">
              <a:solidFill>
                <a:srgbClr val="1A466C"/>
              </a:solidFill>
              <a:effectLst/>
            </a:endParaRPr>
          </a:p>
          <a:p>
            <a:r>
              <a:rPr lang="en-US" sz="1400" dirty="0"/>
              <a:t>The ratings range from 1 to 3: </a:t>
            </a:r>
          </a:p>
          <a:p>
            <a:pPr lvl="1">
              <a:buFont typeface="+mj-lt"/>
              <a:buAutoNum type="arabicPeriod"/>
            </a:pPr>
            <a:r>
              <a:rPr lang="en-US" sz="1000" dirty="0"/>
              <a:t>Recommended</a:t>
            </a:r>
          </a:p>
          <a:p>
            <a:pPr lvl="1">
              <a:buFont typeface="+mj-lt"/>
              <a:buAutoNum type="arabicPeriod"/>
            </a:pPr>
            <a:r>
              <a:rPr lang="en-US" sz="1000" dirty="0"/>
              <a:t>Highly Recommended</a:t>
            </a:r>
          </a:p>
          <a:p>
            <a:pPr lvl="1">
              <a:buFont typeface="+mj-lt"/>
              <a:buAutoNum type="arabicPeriod"/>
            </a:pPr>
            <a:r>
              <a:rPr lang="en-US" sz="1000" dirty="0"/>
              <a:t>Best of Japan</a:t>
            </a:r>
          </a:p>
          <a:p>
            <a:r>
              <a:rPr lang="en-US" sz="1400" dirty="0"/>
              <a:t>Based off this system, Hirosaki Castle is the </a:t>
            </a:r>
            <a:r>
              <a:rPr lang="en-US" sz="1400" i="1" dirty="0"/>
              <a:t>best </a:t>
            </a:r>
            <a:r>
              <a:rPr lang="en-US" sz="1400" dirty="0"/>
              <a:t>from the RCBs with a </a:t>
            </a:r>
            <a:r>
              <a:rPr lang="en-US" sz="1400" b="1" dirty="0"/>
              <a:t>Best of Japan </a:t>
            </a:r>
            <a:r>
              <a:rPr lang="en-US" sz="1400" dirty="0"/>
              <a:t>rating.</a:t>
            </a:r>
          </a:p>
        </p:txBody>
      </p:sp>
      <p:pic>
        <p:nvPicPr>
          <p:cNvPr id="15" name="Picture 14">
            <a:extLst>
              <a:ext uri="{FF2B5EF4-FFF2-40B4-BE49-F238E27FC236}">
                <a16:creationId xmlns:a16="http://schemas.microsoft.com/office/drawing/2014/main" id="{D85049FF-8D00-4070-9139-1B49BFAFA922}"/>
              </a:ext>
            </a:extLst>
          </p:cNvPr>
          <p:cNvPicPr>
            <a:picLocks noChangeAspect="1"/>
          </p:cNvPicPr>
          <p:nvPr/>
        </p:nvPicPr>
        <p:blipFill>
          <a:blip r:embed="rId3"/>
          <a:stretch>
            <a:fillRect/>
          </a:stretch>
        </p:blipFill>
        <p:spPr>
          <a:xfrm>
            <a:off x="1485451" y="2327472"/>
            <a:ext cx="8211696" cy="1600423"/>
          </a:xfrm>
          <a:prstGeom prst="rect">
            <a:avLst/>
          </a:prstGeom>
        </p:spPr>
      </p:pic>
    </p:spTree>
    <p:extLst>
      <p:ext uri="{BB962C8B-B14F-4D97-AF65-F5344CB8AC3E}">
        <p14:creationId xmlns:p14="http://schemas.microsoft.com/office/powerpoint/2010/main" val="1740958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89E5D351-E026-4E1D-B7CB-591C56F3206B}"/>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l="6251" r="6251"/>
          <a:stretch/>
        </p:blipFill>
        <p:spPr>
          <a:xfrm>
            <a:off x="509560" y="2084833"/>
            <a:ext cx="5357840" cy="4087368"/>
          </a:xfrm>
          <a:noFill/>
        </p:spPr>
      </p:pic>
      <p:sp>
        <p:nvSpPr>
          <p:cNvPr id="10" name="Text Placeholder 9">
            <a:extLst>
              <a:ext uri="{FF2B5EF4-FFF2-40B4-BE49-F238E27FC236}">
                <a16:creationId xmlns:a16="http://schemas.microsoft.com/office/drawing/2014/main" id="{79A40BA8-F9D4-4D53-8B15-D16C145843E4}"/>
              </a:ext>
            </a:extLst>
          </p:cNvPr>
          <p:cNvSpPr>
            <a:spLocks noGrp="1"/>
          </p:cNvSpPr>
          <p:nvPr>
            <p:ph sz="quarter" idx="4"/>
          </p:nvPr>
        </p:nvSpPr>
        <p:spPr/>
        <p:txBody>
          <a:bodyPr>
            <a:normAutofit fontScale="47500" lnSpcReduction="20000"/>
          </a:bodyPr>
          <a:lstStyle/>
          <a:p>
            <a:pPr algn="l"/>
            <a:r>
              <a:rPr lang="en-US" dirty="0"/>
              <a:t>In this project, we identified some of the best locations in Japan in which to enjoy both Hanami and Ramen from April 15th to May 15th. </a:t>
            </a:r>
          </a:p>
          <a:p>
            <a:pPr algn="l"/>
            <a:r>
              <a:rPr lang="en-US" dirty="0"/>
              <a:t>These locations would be easy to travel to based off their proximity to train stations.</a:t>
            </a:r>
          </a:p>
          <a:p>
            <a:r>
              <a:rPr lang="en-US" dirty="0"/>
              <a:t>Using Hierarchical clustering, multiple train station venues were clustered together to form a single train station. </a:t>
            </a:r>
          </a:p>
          <a:p>
            <a:r>
              <a:rPr lang="en-US" dirty="0"/>
              <a:t>We were able to compare the number of venues around each of the RCBs by using bar charts.</a:t>
            </a:r>
          </a:p>
          <a:p>
            <a:pPr algn="l"/>
            <a:r>
              <a:rPr lang="en-US" dirty="0"/>
              <a:t>Each of the RCBs have a good number of choices for Ramen Shops located nearby.</a:t>
            </a:r>
          </a:p>
          <a:p>
            <a:pPr algn="l"/>
            <a:r>
              <a:rPr lang="en-US" dirty="0"/>
              <a:t>Overall, there are many different locations a person can visit to enjoy springtime and the cherry blossoms in Japan. The biggest factor to keep in mind is the when. With cherry blossoms lasting a short time span and the cherry blossom front traveling from south to north, a person needs to keep the time of year in mind when planning a trip to Japan to experience the tradition of Hanami (also to enjoy a bowl of Ramen)</a:t>
            </a:r>
          </a:p>
          <a:p>
            <a:pPr marL="0" indent="0">
              <a:buNone/>
            </a:pPr>
            <a:endParaRPr lang="en-US" sz="1500" dirty="0">
              <a:latin typeface="Georgia Pro Cond Light" panose="02040306050405020303" pitchFamily="18" charset="0"/>
            </a:endParaRPr>
          </a:p>
          <a:p>
            <a:endParaRPr lang="en-US" sz="1500" dirty="0">
              <a:latin typeface="Georgia Pro Cond Light" panose="02040306050405020303" pitchFamily="18" charset="0"/>
            </a:endParaRPr>
          </a:p>
        </p:txBody>
      </p:sp>
      <p:pic>
        <p:nvPicPr>
          <p:cNvPr id="9" name="Picture Placeholder 13">
            <a:extLst>
              <a:ext uri="{FF2B5EF4-FFF2-40B4-BE49-F238E27FC236}">
                <a16:creationId xmlns:a16="http://schemas.microsoft.com/office/drawing/2014/main" id="{D223BF7F-7629-4083-AAFC-6CFFA6C79B46}"/>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0441" r="20441"/>
          <a:stretch/>
        </p:blipFill>
        <p:spPr>
          <a:xfrm>
            <a:off x="14" y="0"/>
            <a:ext cx="6083794" cy="6858000"/>
          </a:xfrm>
          <a:prstGeom prst="rect">
            <a:avLst/>
          </a:prstGeom>
          <a:noFill/>
        </p:spPr>
      </p:pic>
      <p:sp>
        <p:nvSpPr>
          <p:cNvPr id="4" name="TextBox 3">
            <a:extLst>
              <a:ext uri="{FF2B5EF4-FFF2-40B4-BE49-F238E27FC236}">
                <a16:creationId xmlns:a16="http://schemas.microsoft.com/office/drawing/2014/main" id="{35A0F2C2-C8DB-44BF-B47F-5A89A91A55C1}"/>
              </a:ext>
            </a:extLst>
          </p:cNvPr>
          <p:cNvSpPr txBox="1"/>
          <p:nvPr/>
        </p:nvSpPr>
        <p:spPr>
          <a:xfrm>
            <a:off x="14" y="6858000"/>
            <a:ext cx="6083794" cy="230832"/>
          </a:xfrm>
          <a:prstGeom prst="rect">
            <a:avLst/>
          </a:prstGeom>
          <a:noFill/>
        </p:spPr>
        <p:txBody>
          <a:bodyPr wrap="square" rtlCol="0">
            <a:spAutoFit/>
          </a:bodyPr>
          <a:lstStyle/>
          <a:p>
            <a:r>
              <a:rPr lang="en-US" sz="900">
                <a:hlinkClick r:id="rId4" tooltip="https://commons.wikimedia.org/wiki/File:Sakura_blooming_over_a_river_in_Chiyoda,_Japan;_March_2016.jpg"/>
              </a:rPr>
              <a:t>This Photo</a:t>
            </a:r>
            <a:r>
              <a:rPr lang="en-US" sz="900"/>
              <a:t> by Unknown Author is licensed under </a:t>
            </a:r>
            <a:r>
              <a:rPr lang="en-US" sz="900">
                <a:hlinkClick r:id="rId5" tooltip="https://creativecommons.org/licenses/by-sa/3.0/"/>
              </a:rPr>
              <a:t>CC BY-SA</a:t>
            </a:r>
            <a:endParaRPr lang="en-US" sz="900"/>
          </a:p>
        </p:txBody>
      </p:sp>
      <p:sp>
        <p:nvSpPr>
          <p:cNvPr id="11" name="Title 7">
            <a:extLst>
              <a:ext uri="{FF2B5EF4-FFF2-40B4-BE49-F238E27FC236}">
                <a16:creationId xmlns:a16="http://schemas.microsoft.com/office/drawing/2014/main" id="{C0A5F992-9B16-4B74-BB9E-6F907BAAF131}"/>
              </a:ext>
            </a:extLst>
          </p:cNvPr>
          <p:cNvSpPr txBox="1">
            <a:spLocks/>
          </p:cNvSpPr>
          <p:nvPr/>
        </p:nvSpPr>
        <p:spPr>
          <a:xfrm>
            <a:off x="1066800" y="457518"/>
            <a:ext cx="10058400" cy="118872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a:lstStyle>
          <a:p>
            <a:pPr algn="r"/>
            <a:r>
              <a:rPr lang="en-US" dirty="0"/>
              <a:t>Conclusion</a:t>
            </a:r>
            <a:br>
              <a:rPr lang="en-US" dirty="0"/>
            </a:br>
            <a:endParaRPr lang="en-US" dirty="0"/>
          </a:p>
        </p:txBody>
      </p:sp>
      <p:pic>
        <p:nvPicPr>
          <p:cNvPr id="12" name="Picture 11" descr="Logo&#10;&#10;Description automatically generated">
            <a:extLst>
              <a:ext uri="{FF2B5EF4-FFF2-40B4-BE49-F238E27FC236}">
                <a16:creationId xmlns:a16="http://schemas.microsoft.com/office/drawing/2014/main" id="{91CCE2FF-186E-4745-BA98-6B02C417144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981278" y="5432040"/>
            <a:ext cx="184990" cy="184990"/>
          </a:xfrm>
          <a:prstGeom prst="rect">
            <a:avLst/>
          </a:prstGeom>
        </p:spPr>
      </p:pic>
    </p:spTree>
    <p:extLst>
      <p:ext uri="{BB962C8B-B14F-4D97-AF65-F5344CB8AC3E}">
        <p14:creationId xmlns:p14="http://schemas.microsoft.com/office/powerpoint/2010/main" val="849873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C4923A-731B-493A-AE32-60D0E87FBDC1}"/>
              </a:ext>
            </a:extLst>
          </p:cNvPr>
          <p:cNvSpPr>
            <a:spLocks noGrp="1"/>
          </p:cNvSpPr>
          <p:nvPr>
            <p:ph type="title"/>
          </p:nvPr>
        </p:nvSpPr>
        <p:spPr>
          <a:xfrm>
            <a:off x="512064" y="301752"/>
            <a:ext cx="10058400" cy="1188720"/>
          </a:xfrm>
        </p:spPr>
        <p:txBody>
          <a:bodyPr anchor="b">
            <a:normAutofit/>
          </a:bodyPr>
          <a:lstStyle/>
          <a:p>
            <a:pPr algn="r"/>
            <a:r>
              <a:rPr lang="en-US" dirty="0"/>
              <a:t>Outline</a:t>
            </a:r>
            <a:br>
              <a:rPr lang="en-US" dirty="0"/>
            </a:br>
            <a:endParaRPr lang="en-US" dirty="0"/>
          </a:p>
        </p:txBody>
      </p:sp>
      <p:sp>
        <p:nvSpPr>
          <p:cNvPr id="10" name="Text Placeholder 9">
            <a:extLst>
              <a:ext uri="{FF2B5EF4-FFF2-40B4-BE49-F238E27FC236}">
                <a16:creationId xmlns:a16="http://schemas.microsoft.com/office/drawing/2014/main" id="{79A40BA8-F9D4-4D53-8B15-D16C145843E4}"/>
              </a:ext>
            </a:extLst>
          </p:cNvPr>
          <p:cNvSpPr>
            <a:spLocks noGrp="1"/>
          </p:cNvSpPr>
          <p:nvPr>
            <p:ph idx="1"/>
          </p:nvPr>
        </p:nvSpPr>
        <p:spPr>
          <a:xfrm>
            <a:off x="6380776" y="1905001"/>
            <a:ext cx="4744423" cy="4267200"/>
          </a:xfrm>
        </p:spPr>
        <p:txBody>
          <a:bodyPr>
            <a:normAutofit/>
          </a:bodyPr>
          <a:lstStyle/>
          <a:p>
            <a:r>
              <a:rPr lang="en-US" dirty="0"/>
              <a:t>Introduction</a:t>
            </a:r>
          </a:p>
          <a:p>
            <a:r>
              <a:rPr lang="en-US" dirty="0"/>
              <a:t>Data</a:t>
            </a:r>
          </a:p>
          <a:p>
            <a:r>
              <a:rPr lang="en-US" dirty="0"/>
              <a:t>Methodology</a:t>
            </a:r>
          </a:p>
          <a:p>
            <a:r>
              <a:rPr lang="en-US" dirty="0"/>
              <a:t>Analysis</a:t>
            </a:r>
          </a:p>
          <a:p>
            <a:r>
              <a:rPr lang="en-US" dirty="0"/>
              <a:t>Results and Discussion</a:t>
            </a:r>
          </a:p>
          <a:p>
            <a:r>
              <a:rPr lang="en-US" dirty="0"/>
              <a:t>Conclusion</a:t>
            </a:r>
          </a:p>
        </p:txBody>
      </p:sp>
      <p:pic>
        <p:nvPicPr>
          <p:cNvPr id="25" name="Picture Placeholder 13">
            <a:extLst>
              <a:ext uri="{FF2B5EF4-FFF2-40B4-BE49-F238E27FC236}">
                <a16:creationId xmlns:a16="http://schemas.microsoft.com/office/drawing/2014/main" id="{6228BA58-F63B-409A-B9AC-9627FB64736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5050" r="25050"/>
          <a:stretch/>
        </p:blipFill>
        <p:spPr>
          <a:xfrm>
            <a:off x="14" y="0"/>
            <a:ext cx="6083794" cy="6858000"/>
          </a:xfrm>
          <a:prstGeom prst="rect">
            <a:avLst/>
          </a:prstGeom>
          <a:noFill/>
        </p:spPr>
      </p:pic>
    </p:spTree>
    <p:extLst>
      <p:ext uri="{BB962C8B-B14F-4D97-AF65-F5344CB8AC3E}">
        <p14:creationId xmlns:p14="http://schemas.microsoft.com/office/powerpoint/2010/main" val="4034686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C4923A-731B-493A-AE32-60D0E87FBDC1}"/>
              </a:ext>
            </a:extLst>
          </p:cNvPr>
          <p:cNvSpPr>
            <a:spLocks noGrp="1"/>
          </p:cNvSpPr>
          <p:nvPr>
            <p:ph type="title"/>
          </p:nvPr>
        </p:nvSpPr>
        <p:spPr>
          <a:xfrm>
            <a:off x="509560" y="301753"/>
            <a:ext cx="10058400" cy="1188720"/>
          </a:xfrm>
        </p:spPr>
        <p:txBody>
          <a:bodyPr anchor="b">
            <a:normAutofit/>
          </a:bodyPr>
          <a:lstStyle/>
          <a:p>
            <a:pPr algn="r"/>
            <a:r>
              <a:rPr lang="en-US" dirty="0"/>
              <a:t>Introduction</a:t>
            </a:r>
            <a:br>
              <a:rPr lang="en-US" dirty="0"/>
            </a:br>
            <a:endParaRPr lang="en-US" dirty="0"/>
          </a:p>
        </p:txBody>
      </p:sp>
      <p:sp>
        <p:nvSpPr>
          <p:cNvPr id="21" name="Text Placeholder 4">
            <a:extLst>
              <a:ext uri="{FF2B5EF4-FFF2-40B4-BE49-F238E27FC236}">
                <a16:creationId xmlns:a16="http://schemas.microsoft.com/office/drawing/2014/main" id="{2BA814D6-980E-41C4-8109-6E4C746CE265}"/>
              </a:ext>
            </a:extLst>
          </p:cNvPr>
          <p:cNvSpPr>
            <a:spLocks noGrp="1"/>
          </p:cNvSpPr>
          <p:nvPr>
            <p:ph type="body" idx="1"/>
          </p:nvPr>
        </p:nvSpPr>
        <p:spPr>
          <a:xfrm>
            <a:off x="6324600" y="1175184"/>
            <a:ext cx="4800600" cy="737121"/>
          </a:xfrm>
        </p:spPr>
        <p:txBody>
          <a:bodyPr/>
          <a:lstStyle/>
          <a:p>
            <a:r>
              <a:rPr lang="en-US" dirty="0"/>
              <a:t>What is Hanami?</a:t>
            </a:r>
          </a:p>
        </p:txBody>
      </p:sp>
      <p:pic>
        <p:nvPicPr>
          <p:cNvPr id="14" name="Picture Placeholder 13" descr="Close up of pink cherry blossom">
            <a:extLst>
              <a:ext uri="{FF2B5EF4-FFF2-40B4-BE49-F238E27FC236}">
                <a16:creationId xmlns:a16="http://schemas.microsoft.com/office/drawing/2014/main" id="{89E5D351-E026-4E1D-B7CB-591C56F3206B}"/>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l="20415" r="20415"/>
          <a:stretch/>
        </p:blipFill>
        <p:spPr>
          <a:xfrm>
            <a:off x="14" y="0"/>
            <a:ext cx="6083794" cy="6858000"/>
          </a:xfrm>
          <a:noFill/>
        </p:spPr>
      </p:pic>
      <p:sp>
        <p:nvSpPr>
          <p:cNvPr id="10" name="Text Placeholder 9">
            <a:extLst>
              <a:ext uri="{FF2B5EF4-FFF2-40B4-BE49-F238E27FC236}">
                <a16:creationId xmlns:a16="http://schemas.microsoft.com/office/drawing/2014/main" id="{79A40BA8-F9D4-4D53-8B15-D16C145843E4}"/>
              </a:ext>
            </a:extLst>
          </p:cNvPr>
          <p:cNvSpPr>
            <a:spLocks noGrp="1"/>
          </p:cNvSpPr>
          <p:nvPr>
            <p:ph sz="quarter" idx="4"/>
          </p:nvPr>
        </p:nvSpPr>
        <p:spPr/>
        <p:txBody>
          <a:bodyPr>
            <a:normAutofit/>
          </a:bodyPr>
          <a:lstStyle/>
          <a:p>
            <a:r>
              <a:rPr lang="en-US" sz="1400" dirty="0"/>
              <a:t>Hanami is the traditional custom of viewing and enjoying the beauty of flowers (mainly cherry blossoms) and springtime in Japan.</a:t>
            </a:r>
          </a:p>
          <a:p>
            <a:r>
              <a:rPr lang="en-US" sz="1400" dirty="0"/>
              <a:t>To enjoy Hanami, one can admire from a distance in which the cherry blossoms have been described as appearing as beautiful clouds, have a picnic under the blooming trees, or enjoy a nice stroll through a park under the blooming trees.</a:t>
            </a:r>
          </a:p>
          <a:p>
            <a:r>
              <a:rPr lang="en-US" sz="1400" dirty="0"/>
              <a:t>Each year forecasts are made for the </a:t>
            </a:r>
            <a:r>
              <a:rPr lang="en-US" sz="1400" i="1" dirty="0"/>
              <a:t>cherry blossom front,</a:t>
            </a:r>
            <a:r>
              <a:rPr lang="en-US" sz="1400" dirty="0"/>
              <a:t> the northward advancement of the blooming of cherry blossoms across Japan. These forecasts are closely followed by those who wish to enjoy Hanami as the blossoms typically last for one to two weeks.</a:t>
            </a:r>
          </a:p>
        </p:txBody>
      </p:sp>
    </p:spTree>
    <p:extLst>
      <p:ext uri="{BB962C8B-B14F-4D97-AF65-F5344CB8AC3E}">
        <p14:creationId xmlns:p14="http://schemas.microsoft.com/office/powerpoint/2010/main" val="565211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C4923A-731B-493A-AE32-60D0E87FBDC1}"/>
              </a:ext>
            </a:extLst>
          </p:cNvPr>
          <p:cNvSpPr>
            <a:spLocks noGrp="1"/>
          </p:cNvSpPr>
          <p:nvPr>
            <p:ph type="title"/>
          </p:nvPr>
        </p:nvSpPr>
        <p:spPr>
          <a:xfrm>
            <a:off x="509560" y="301753"/>
            <a:ext cx="10058400" cy="1188720"/>
          </a:xfrm>
        </p:spPr>
        <p:txBody>
          <a:bodyPr anchor="b">
            <a:normAutofit/>
          </a:bodyPr>
          <a:lstStyle/>
          <a:p>
            <a:pPr algn="r"/>
            <a:r>
              <a:rPr lang="en-US" dirty="0"/>
              <a:t>Introduction</a:t>
            </a:r>
            <a:br>
              <a:rPr lang="en-US" dirty="0"/>
            </a:br>
            <a:endParaRPr lang="en-US" dirty="0"/>
          </a:p>
        </p:txBody>
      </p:sp>
      <p:sp>
        <p:nvSpPr>
          <p:cNvPr id="21" name="Text Placeholder 4">
            <a:extLst>
              <a:ext uri="{FF2B5EF4-FFF2-40B4-BE49-F238E27FC236}">
                <a16:creationId xmlns:a16="http://schemas.microsoft.com/office/drawing/2014/main" id="{2BA814D6-980E-41C4-8109-6E4C746CE265}"/>
              </a:ext>
            </a:extLst>
          </p:cNvPr>
          <p:cNvSpPr>
            <a:spLocks noGrp="1"/>
          </p:cNvSpPr>
          <p:nvPr>
            <p:ph type="body" idx="1"/>
          </p:nvPr>
        </p:nvSpPr>
        <p:spPr>
          <a:xfrm>
            <a:off x="6324600" y="1158108"/>
            <a:ext cx="4800600" cy="737121"/>
          </a:xfrm>
        </p:spPr>
        <p:txBody>
          <a:bodyPr>
            <a:normAutofit/>
          </a:bodyPr>
          <a:lstStyle/>
          <a:p>
            <a:r>
              <a:rPr lang="en-US" dirty="0"/>
              <a:t>What is Ramen?</a:t>
            </a:r>
          </a:p>
        </p:txBody>
      </p:sp>
      <p:pic>
        <p:nvPicPr>
          <p:cNvPr id="14" name="Picture Placeholder 13">
            <a:extLst>
              <a:ext uri="{FF2B5EF4-FFF2-40B4-BE49-F238E27FC236}">
                <a16:creationId xmlns:a16="http://schemas.microsoft.com/office/drawing/2014/main" id="{89E5D351-E026-4E1D-B7CB-591C56F3206B}"/>
              </a:ext>
            </a:extLst>
          </p:cNvPr>
          <p:cNvPicPr>
            <a:picLocks noGrp="1"/>
          </p:cNvPicPr>
          <p:nvPr>
            <p:ph sz="half" idx="2"/>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0444" r="20444"/>
          <a:stretch/>
        </p:blipFill>
        <p:spPr>
          <a:xfrm>
            <a:off x="88" y="-1"/>
            <a:ext cx="6080760" cy="6858000"/>
          </a:xfrm>
          <a:noFill/>
        </p:spPr>
      </p:pic>
      <p:sp>
        <p:nvSpPr>
          <p:cNvPr id="10" name="Text Placeholder 9">
            <a:extLst>
              <a:ext uri="{FF2B5EF4-FFF2-40B4-BE49-F238E27FC236}">
                <a16:creationId xmlns:a16="http://schemas.microsoft.com/office/drawing/2014/main" id="{79A40BA8-F9D4-4D53-8B15-D16C145843E4}"/>
              </a:ext>
            </a:extLst>
          </p:cNvPr>
          <p:cNvSpPr>
            <a:spLocks noGrp="1"/>
          </p:cNvSpPr>
          <p:nvPr>
            <p:ph sz="quarter" idx="4"/>
          </p:nvPr>
        </p:nvSpPr>
        <p:spPr>
          <a:xfrm>
            <a:off x="6324600" y="2196242"/>
            <a:ext cx="4800600" cy="2071742"/>
          </a:xfrm>
        </p:spPr>
        <p:txBody>
          <a:bodyPr>
            <a:normAutofit fontScale="92500" lnSpcReduction="10000"/>
          </a:bodyPr>
          <a:lstStyle/>
          <a:p>
            <a:r>
              <a:rPr lang="en-US" sz="1600" dirty="0"/>
              <a:t>While the exact origins of ramen noodles is up to debate (Japan or China origin), what is not up for debate is how Ramen shops across Japan have really made Ramen their own. </a:t>
            </a:r>
          </a:p>
          <a:p>
            <a:r>
              <a:rPr lang="en-US" sz="1600" dirty="0"/>
              <a:t>Ramen in simple terms are wheat-flour noodles served in broth.</a:t>
            </a:r>
          </a:p>
          <a:p>
            <a:r>
              <a:rPr lang="en-US" sz="1600" dirty="0"/>
              <a:t>With more than 10,000 ramen shops in Japan, each shop provides a different take on the dish of Ramen.</a:t>
            </a:r>
          </a:p>
          <a:p>
            <a:endParaRPr lang="en-US" sz="1600" dirty="0"/>
          </a:p>
          <a:p>
            <a:pPr marL="0" indent="0">
              <a:buNone/>
            </a:pPr>
            <a:endParaRPr lang="en-US" sz="1600" dirty="0"/>
          </a:p>
        </p:txBody>
      </p:sp>
      <p:sp>
        <p:nvSpPr>
          <p:cNvPr id="11" name="Text Placeholder 4">
            <a:extLst>
              <a:ext uri="{FF2B5EF4-FFF2-40B4-BE49-F238E27FC236}">
                <a16:creationId xmlns:a16="http://schemas.microsoft.com/office/drawing/2014/main" id="{937CA25C-7C88-4590-B3E9-40A5F4306103}"/>
              </a:ext>
            </a:extLst>
          </p:cNvPr>
          <p:cNvSpPr txBox="1">
            <a:spLocks/>
          </p:cNvSpPr>
          <p:nvPr/>
        </p:nvSpPr>
        <p:spPr>
          <a:xfrm>
            <a:off x="6285475" y="4118560"/>
            <a:ext cx="4800600" cy="737121"/>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5"/>
              </a:buClr>
              <a:buSzPct val="90000"/>
              <a:buFont typeface="Arial" pitchFamily="34" charset="0"/>
              <a:buNone/>
              <a:defRPr sz="24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5"/>
              </a:buClr>
              <a:buSzPct val="9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5"/>
              </a:buClr>
              <a:buSzPct val="9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5"/>
              </a:buClr>
              <a:buSzPct val="9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9pPr>
          </a:lstStyle>
          <a:p>
            <a:r>
              <a:rPr lang="en-US" dirty="0"/>
              <a:t>Goal of this project</a:t>
            </a:r>
          </a:p>
        </p:txBody>
      </p:sp>
      <p:sp>
        <p:nvSpPr>
          <p:cNvPr id="13" name="Text Placeholder 9">
            <a:extLst>
              <a:ext uri="{FF2B5EF4-FFF2-40B4-BE49-F238E27FC236}">
                <a16:creationId xmlns:a16="http://schemas.microsoft.com/office/drawing/2014/main" id="{6E5E4D6B-07FC-4DED-B66D-F37122FDB79C}"/>
              </a:ext>
            </a:extLst>
          </p:cNvPr>
          <p:cNvSpPr txBox="1">
            <a:spLocks/>
          </p:cNvSpPr>
          <p:nvPr/>
        </p:nvSpPr>
        <p:spPr>
          <a:xfrm>
            <a:off x="6328557" y="4794138"/>
            <a:ext cx="4800600" cy="20638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9pPr>
          </a:lstStyle>
          <a:p>
            <a:r>
              <a:rPr lang="en-US" sz="1600" dirty="0"/>
              <a:t>Identify locations in Japan in which to enjoy both Hanami and Ramen:</a:t>
            </a:r>
          </a:p>
          <a:p>
            <a:pPr lvl="1"/>
            <a:r>
              <a:rPr lang="en-US" sz="1000" dirty="0"/>
              <a:t>Date range of: April 15th to May 15th</a:t>
            </a:r>
          </a:p>
          <a:p>
            <a:pPr lvl="1"/>
            <a:r>
              <a:rPr lang="en-US" sz="1000" dirty="0"/>
              <a:t>List of recommended Cherry Blossom viewing spots (RCBs)</a:t>
            </a:r>
          </a:p>
          <a:p>
            <a:pPr lvl="1"/>
            <a:r>
              <a:rPr lang="en-US" sz="1000" dirty="0"/>
              <a:t>Number of Ramen Shops around each of the RCBs</a:t>
            </a:r>
          </a:p>
          <a:p>
            <a:pPr lvl="1"/>
            <a:r>
              <a:rPr lang="en-US" sz="1000" dirty="0"/>
              <a:t>Distance to Train Station from RCBs</a:t>
            </a:r>
          </a:p>
          <a:p>
            <a:endParaRPr lang="en-US" sz="1600" dirty="0"/>
          </a:p>
          <a:p>
            <a:pPr marL="0" indent="0">
              <a:buFont typeface="Arial" pitchFamily="34" charset="0"/>
              <a:buNone/>
            </a:pPr>
            <a:endParaRPr lang="en-US" sz="1600" dirty="0"/>
          </a:p>
        </p:txBody>
      </p:sp>
      <p:sp>
        <p:nvSpPr>
          <p:cNvPr id="5" name="TextBox 4">
            <a:extLst>
              <a:ext uri="{FF2B5EF4-FFF2-40B4-BE49-F238E27FC236}">
                <a16:creationId xmlns:a16="http://schemas.microsoft.com/office/drawing/2014/main" id="{7CB555EB-6B38-4FE0-95D9-DCD4282A0473}"/>
              </a:ext>
            </a:extLst>
          </p:cNvPr>
          <p:cNvSpPr txBox="1"/>
          <p:nvPr/>
        </p:nvSpPr>
        <p:spPr>
          <a:xfrm>
            <a:off x="274691" y="6864635"/>
            <a:ext cx="5357840" cy="230832"/>
          </a:xfrm>
          <a:prstGeom prst="rect">
            <a:avLst/>
          </a:prstGeom>
          <a:noFill/>
        </p:spPr>
        <p:txBody>
          <a:bodyPr wrap="square" rtlCol="0">
            <a:spAutoFit/>
          </a:bodyPr>
          <a:lstStyle/>
          <a:p>
            <a:r>
              <a:rPr lang="en-US" sz="900" dirty="0">
                <a:hlinkClick r:id="rId3" tooltip="http://www.angsarap.net/2013/05/17/beef-ramen-2/"/>
              </a:rPr>
              <a:t>This Photo</a:t>
            </a:r>
            <a:r>
              <a:rPr lang="en-US" sz="900" dirty="0"/>
              <a:t> by Unknown Author is licensed under </a:t>
            </a:r>
            <a:r>
              <a:rPr lang="en-US" sz="900" dirty="0">
                <a:hlinkClick r:id="rId4" tooltip="https://creativecommons.org/licenses/by-nc-nd/3.0/"/>
              </a:rPr>
              <a:t>CC BY-NC-ND</a:t>
            </a:r>
            <a:endParaRPr lang="en-US" sz="900" dirty="0"/>
          </a:p>
        </p:txBody>
      </p:sp>
    </p:spTree>
    <p:extLst>
      <p:ext uri="{BB962C8B-B14F-4D97-AF65-F5344CB8AC3E}">
        <p14:creationId xmlns:p14="http://schemas.microsoft.com/office/powerpoint/2010/main" val="956174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C4923A-731B-493A-AE32-60D0E87FBDC1}"/>
              </a:ext>
            </a:extLst>
          </p:cNvPr>
          <p:cNvSpPr>
            <a:spLocks noGrp="1"/>
          </p:cNvSpPr>
          <p:nvPr>
            <p:ph type="title"/>
          </p:nvPr>
        </p:nvSpPr>
        <p:spPr>
          <a:xfrm>
            <a:off x="509560" y="301753"/>
            <a:ext cx="10058400" cy="1188720"/>
          </a:xfrm>
        </p:spPr>
        <p:txBody>
          <a:bodyPr anchor="b">
            <a:normAutofit/>
          </a:bodyPr>
          <a:lstStyle/>
          <a:p>
            <a:pPr algn="r"/>
            <a:r>
              <a:rPr lang="en-US" dirty="0"/>
              <a:t>Data</a:t>
            </a:r>
            <a:br>
              <a:rPr lang="en-US" dirty="0"/>
            </a:br>
            <a:endParaRPr lang="en-US" dirty="0"/>
          </a:p>
        </p:txBody>
      </p:sp>
      <p:sp>
        <p:nvSpPr>
          <p:cNvPr id="21" name="Text Placeholder 4">
            <a:extLst>
              <a:ext uri="{FF2B5EF4-FFF2-40B4-BE49-F238E27FC236}">
                <a16:creationId xmlns:a16="http://schemas.microsoft.com/office/drawing/2014/main" id="{2BA814D6-980E-41C4-8109-6E4C746CE265}"/>
              </a:ext>
            </a:extLst>
          </p:cNvPr>
          <p:cNvSpPr>
            <a:spLocks noGrp="1"/>
          </p:cNvSpPr>
          <p:nvPr>
            <p:ph type="body" idx="1"/>
          </p:nvPr>
        </p:nvSpPr>
        <p:spPr>
          <a:xfrm>
            <a:off x="6324600" y="896113"/>
            <a:ext cx="4800600" cy="737121"/>
          </a:xfrm>
        </p:spPr>
        <p:txBody>
          <a:bodyPr/>
          <a:lstStyle/>
          <a:p>
            <a:pPr algn="r"/>
            <a:r>
              <a:rPr lang="en-US" dirty="0"/>
              <a:t>What is needed?</a:t>
            </a:r>
          </a:p>
        </p:txBody>
      </p:sp>
      <p:sp>
        <p:nvSpPr>
          <p:cNvPr id="10" name="Text Placeholder 9">
            <a:extLst>
              <a:ext uri="{FF2B5EF4-FFF2-40B4-BE49-F238E27FC236}">
                <a16:creationId xmlns:a16="http://schemas.microsoft.com/office/drawing/2014/main" id="{79A40BA8-F9D4-4D53-8B15-D16C145843E4}"/>
              </a:ext>
            </a:extLst>
          </p:cNvPr>
          <p:cNvSpPr>
            <a:spLocks noGrp="1"/>
          </p:cNvSpPr>
          <p:nvPr>
            <p:ph sz="quarter" idx="4"/>
          </p:nvPr>
        </p:nvSpPr>
        <p:spPr/>
        <p:txBody>
          <a:bodyPr>
            <a:normAutofit fontScale="92500" lnSpcReduction="20000"/>
          </a:bodyPr>
          <a:lstStyle/>
          <a:p>
            <a:r>
              <a:rPr lang="en-US" sz="1600" dirty="0"/>
              <a:t>Average Cherry Blossom Blooming dates for desired date range </a:t>
            </a:r>
            <a:r>
              <a:rPr lang="en-US" sz="1200" b="0" i="0" u="sng" dirty="0">
                <a:solidFill>
                  <a:srgbClr val="296EAA"/>
                </a:solidFill>
                <a:effectLst/>
                <a:hlinkClick r:id="rId2"/>
              </a:rPr>
              <a:t>https://www.japan-guide.com/e/e2011_when.html</a:t>
            </a:r>
            <a:r>
              <a:rPr lang="en-US" sz="1200" b="0" i="0" dirty="0">
                <a:solidFill>
                  <a:srgbClr val="000000"/>
                </a:solidFill>
                <a:effectLst/>
              </a:rPr>
              <a:t>.</a:t>
            </a:r>
            <a:endParaRPr lang="en-US" sz="1600" dirty="0"/>
          </a:p>
          <a:p>
            <a:r>
              <a:rPr lang="en-US" sz="1600" dirty="0"/>
              <a:t>Recommended Cherry Blossom viewing spots (RCBs) </a:t>
            </a:r>
            <a:r>
              <a:rPr lang="en-US" sz="1200" b="0" i="0" u="sng" dirty="0">
                <a:solidFill>
                  <a:srgbClr val="1A466C"/>
                </a:solidFill>
                <a:effectLst/>
                <a:hlinkClick r:id="rId3"/>
              </a:rPr>
              <a:t>https://www.japan-guide.com/e/e2011_where.html</a:t>
            </a:r>
            <a:endParaRPr lang="en-US" sz="1200" b="0" i="0" u="sng" dirty="0">
              <a:solidFill>
                <a:srgbClr val="1A466C"/>
              </a:solidFill>
              <a:effectLst/>
            </a:endParaRPr>
          </a:p>
          <a:p>
            <a:pPr lvl="1"/>
            <a:r>
              <a:rPr lang="en-US" sz="1200" dirty="0"/>
              <a:t>Information for each location obtained: City, Name, Description, Rating</a:t>
            </a:r>
          </a:p>
          <a:p>
            <a:r>
              <a:rPr lang="en-US" sz="1600" dirty="0"/>
              <a:t>Reverse geocoding to obtain geographical information for each RCBs</a:t>
            </a:r>
          </a:p>
          <a:p>
            <a:pPr lvl="1"/>
            <a:r>
              <a:rPr lang="en-US" sz="1200" dirty="0"/>
              <a:t>Information obtained: Prefecture, Region, City, Coordinates</a:t>
            </a:r>
            <a:endParaRPr lang="en-US" sz="1600" dirty="0"/>
          </a:p>
          <a:p>
            <a:r>
              <a:rPr lang="en-US" sz="1600" dirty="0"/>
              <a:t>Utilizing Four Square to obtain location data for Ramen Shops and Train Stations near the RCBs.</a:t>
            </a:r>
          </a:p>
          <a:p>
            <a:pPr lvl="1"/>
            <a:r>
              <a:rPr lang="en-US" sz="1200" dirty="0"/>
              <a:t>Information obtained: Venue Name, Venue Coordinates, Venue distance from RCB (meters), Venue Category</a:t>
            </a:r>
          </a:p>
          <a:p>
            <a:pPr lvl="1"/>
            <a:r>
              <a:rPr lang="en-US" sz="1200" dirty="0"/>
              <a:t>All together, a total of 225 venues were found near each of the RCBs (1.25-mile radius).</a:t>
            </a:r>
          </a:p>
          <a:p>
            <a:pPr marL="0" indent="0">
              <a:buNone/>
            </a:pPr>
            <a:endParaRPr lang="en-US" sz="1600" dirty="0"/>
          </a:p>
          <a:p>
            <a:endParaRPr lang="en-US" sz="1600" dirty="0"/>
          </a:p>
        </p:txBody>
      </p:sp>
      <p:grpSp>
        <p:nvGrpSpPr>
          <p:cNvPr id="18" name="Group 17">
            <a:extLst>
              <a:ext uri="{FF2B5EF4-FFF2-40B4-BE49-F238E27FC236}">
                <a16:creationId xmlns:a16="http://schemas.microsoft.com/office/drawing/2014/main" id="{482B2656-C50F-4C64-B5DD-BBABB0CE4E51}"/>
              </a:ext>
            </a:extLst>
          </p:cNvPr>
          <p:cNvGrpSpPr/>
          <p:nvPr/>
        </p:nvGrpSpPr>
        <p:grpSpPr>
          <a:xfrm>
            <a:off x="103636" y="702189"/>
            <a:ext cx="3458058" cy="1831678"/>
            <a:chOff x="103636" y="702189"/>
            <a:chExt cx="3458058" cy="1831678"/>
          </a:xfrm>
        </p:grpSpPr>
        <p:pic>
          <p:nvPicPr>
            <p:cNvPr id="5" name="Picture 4">
              <a:extLst>
                <a:ext uri="{FF2B5EF4-FFF2-40B4-BE49-F238E27FC236}">
                  <a16:creationId xmlns:a16="http://schemas.microsoft.com/office/drawing/2014/main" id="{3D31BA90-BC5A-4061-B174-6A90649A0546}"/>
                </a:ext>
              </a:extLst>
            </p:cNvPr>
            <p:cNvPicPr>
              <a:picLocks noChangeAspect="1"/>
            </p:cNvPicPr>
            <p:nvPr/>
          </p:nvPicPr>
          <p:blipFill>
            <a:blip r:embed="rId4"/>
            <a:stretch>
              <a:fillRect/>
            </a:stretch>
          </p:blipFill>
          <p:spPr>
            <a:xfrm>
              <a:off x="103636" y="702189"/>
              <a:ext cx="3458058" cy="1657581"/>
            </a:xfrm>
            <a:prstGeom prst="rect">
              <a:avLst/>
            </a:prstGeom>
          </p:spPr>
        </p:pic>
        <p:sp>
          <p:nvSpPr>
            <p:cNvPr id="17" name="TextBox 16">
              <a:extLst>
                <a:ext uri="{FF2B5EF4-FFF2-40B4-BE49-F238E27FC236}">
                  <a16:creationId xmlns:a16="http://schemas.microsoft.com/office/drawing/2014/main" id="{E4717CEF-D6B3-4F6F-B89D-AA49ABC176F1}"/>
                </a:ext>
              </a:extLst>
            </p:cNvPr>
            <p:cNvSpPr txBox="1"/>
            <p:nvPr/>
          </p:nvSpPr>
          <p:spPr>
            <a:xfrm>
              <a:off x="513106" y="2303035"/>
              <a:ext cx="2925801" cy="230832"/>
            </a:xfrm>
            <a:prstGeom prst="rect">
              <a:avLst/>
            </a:prstGeom>
            <a:noFill/>
          </p:spPr>
          <p:txBody>
            <a:bodyPr wrap="none" rtlCol="0">
              <a:spAutoFit/>
            </a:bodyPr>
            <a:lstStyle/>
            <a:p>
              <a:r>
                <a:rPr lang="en-US" sz="900" dirty="0"/>
                <a:t>Cities in Japan Average Cherry Blossom Blooming Dates </a:t>
              </a:r>
            </a:p>
          </p:txBody>
        </p:sp>
      </p:grpSp>
      <p:grpSp>
        <p:nvGrpSpPr>
          <p:cNvPr id="22" name="Group 21">
            <a:extLst>
              <a:ext uri="{FF2B5EF4-FFF2-40B4-BE49-F238E27FC236}">
                <a16:creationId xmlns:a16="http://schemas.microsoft.com/office/drawing/2014/main" id="{509D8DF6-0C63-4E75-B485-4EA2B87E4B56}"/>
              </a:ext>
            </a:extLst>
          </p:cNvPr>
          <p:cNvGrpSpPr/>
          <p:nvPr/>
        </p:nvGrpSpPr>
        <p:grpSpPr>
          <a:xfrm>
            <a:off x="1" y="2808570"/>
            <a:ext cx="6095999" cy="2032645"/>
            <a:chOff x="1" y="2808570"/>
            <a:chExt cx="6095999" cy="2032645"/>
          </a:xfrm>
        </p:grpSpPr>
        <p:pic>
          <p:nvPicPr>
            <p:cNvPr id="13" name="Picture 12">
              <a:extLst>
                <a:ext uri="{FF2B5EF4-FFF2-40B4-BE49-F238E27FC236}">
                  <a16:creationId xmlns:a16="http://schemas.microsoft.com/office/drawing/2014/main" id="{20BE5394-34CE-4B03-8795-1CC048EAF4C0}"/>
                </a:ext>
              </a:extLst>
            </p:cNvPr>
            <p:cNvPicPr>
              <a:picLocks noChangeAspect="1"/>
            </p:cNvPicPr>
            <p:nvPr/>
          </p:nvPicPr>
          <p:blipFill>
            <a:blip r:embed="rId5"/>
            <a:stretch>
              <a:fillRect/>
            </a:stretch>
          </p:blipFill>
          <p:spPr>
            <a:xfrm>
              <a:off x="1" y="2808570"/>
              <a:ext cx="6095999" cy="1720000"/>
            </a:xfrm>
            <a:prstGeom prst="rect">
              <a:avLst/>
            </a:prstGeom>
          </p:spPr>
        </p:pic>
        <p:sp>
          <p:nvSpPr>
            <p:cNvPr id="20" name="TextBox 19">
              <a:extLst>
                <a:ext uri="{FF2B5EF4-FFF2-40B4-BE49-F238E27FC236}">
                  <a16:creationId xmlns:a16="http://schemas.microsoft.com/office/drawing/2014/main" id="{B8C349AC-7F4D-4CC3-BF02-0C0D513C6AD5}"/>
                </a:ext>
              </a:extLst>
            </p:cNvPr>
            <p:cNvSpPr txBox="1"/>
            <p:nvPr/>
          </p:nvSpPr>
          <p:spPr>
            <a:xfrm>
              <a:off x="1017026" y="4471883"/>
              <a:ext cx="4254691" cy="369332"/>
            </a:xfrm>
            <a:prstGeom prst="rect">
              <a:avLst/>
            </a:prstGeom>
            <a:noFill/>
          </p:spPr>
          <p:txBody>
            <a:bodyPr wrap="none" rtlCol="0">
              <a:spAutoFit/>
            </a:bodyPr>
            <a:lstStyle/>
            <a:p>
              <a:r>
                <a:rPr lang="en-US" sz="900" dirty="0"/>
                <a:t>Recommended Cherry Blossom viewing spots with reverse geocoding information </a:t>
              </a:r>
            </a:p>
            <a:p>
              <a:r>
                <a:rPr lang="en-US" sz="900" dirty="0"/>
                <a:t>(columns not shown: Description, Rating, Rating Description)</a:t>
              </a:r>
            </a:p>
          </p:txBody>
        </p:sp>
      </p:grpSp>
      <p:grpSp>
        <p:nvGrpSpPr>
          <p:cNvPr id="24" name="Group 23">
            <a:extLst>
              <a:ext uri="{FF2B5EF4-FFF2-40B4-BE49-F238E27FC236}">
                <a16:creationId xmlns:a16="http://schemas.microsoft.com/office/drawing/2014/main" id="{60B9BE30-C43B-4D2B-8473-5EEDC18C06CA}"/>
              </a:ext>
            </a:extLst>
          </p:cNvPr>
          <p:cNvGrpSpPr/>
          <p:nvPr/>
        </p:nvGrpSpPr>
        <p:grpSpPr>
          <a:xfrm>
            <a:off x="0" y="5156950"/>
            <a:ext cx="6095999" cy="1281125"/>
            <a:chOff x="0" y="5156950"/>
            <a:chExt cx="6095999" cy="1281125"/>
          </a:xfrm>
        </p:grpSpPr>
        <p:pic>
          <p:nvPicPr>
            <p:cNvPr id="16" name="Picture 15">
              <a:extLst>
                <a:ext uri="{FF2B5EF4-FFF2-40B4-BE49-F238E27FC236}">
                  <a16:creationId xmlns:a16="http://schemas.microsoft.com/office/drawing/2014/main" id="{73E0F486-5250-4B47-A548-AACC0ED80886}"/>
                </a:ext>
              </a:extLst>
            </p:cNvPr>
            <p:cNvPicPr>
              <a:picLocks noChangeAspect="1"/>
            </p:cNvPicPr>
            <p:nvPr/>
          </p:nvPicPr>
          <p:blipFill>
            <a:blip r:embed="rId6"/>
            <a:stretch>
              <a:fillRect/>
            </a:stretch>
          </p:blipFill>
          <p:spPr>
            <a:xfrm>
              <a:off x="0" y="5156950"/>
              <a:ext cx="6095999" cy="1103685"/>
            </a:xfrm>
            <a:prstGeom prst="rect">
              <a:avLst/>
            </a:prstGeom>
          </p:spPr>
        </p:pic>
        <p:sp>
          <p:nvSpPr>
            <p:cNvPr id="23" name="TextBox 22">
              <a:extLst>
                <a:ext uri="{FF2B5EF4-FFF2-40B4-BE49-F238E27FC236}">
                  <a16:creationId xmlns:a16="http://schemas.microsoft.com/office/drawing/2014/main" id="{DBEFC35F-213A-45F1-B2D6-65A90144DC88}"/>
                </a:ext>
              </a:extLst>
            </p:cNvPr>
            <p:cNvSpPr txBox="1"/>
            <p:nvPr/>
          </p:nvSpPr>
          <p:spPr>
            <a:xfrm>
              <a:off x="974470" y="6207243"/>
              <a:ext cx="3967753" cy="230832"/>
            </a:xfrm>
            <a:prstGeom prst="rect">
              <a:avLst/>
            </a:prstGeom>
            <a:noFill/>
          </p:spPr>
          <p:txBody>
            <a:bodyPr wrap="none" rtlCol="0">
              <a:spAutoFit/>
            </a:bodyPr>
            <a:lstStyle/>
            <a:p>
              <a:r>
                <a:rPr lang="en-US" sz="900" dirty="0"/>
                <a:t>5 of the 225 venues around the recommended Cherry Blossom viewing spots</a:t>
              </a:r>
            </a:p>
          </p:txBody>
        </p:sp>
      </p:grpSp>
    </p:spTree>
    <p:extLst>
      <p:ext uri="{BB962C8B-B14F-4D97-AF65-F5344CB8AC3E}">
        <p14:creationId xmlns:p14="http://schemas.microsoft.com/office/powerpoint/2010/main" val="1260422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C4923A-731B-493A-AE32-60D0E87FBDC1}"/>
              </a:ext>
            </a:extLst>
          </p:cNvPr>
          <p:cNvSpPr>
            <a:spLocks noGrp="1"/>
          </p:cNvSpPr>
          <p:nvPr>
            <p:ph type="title"/>
          </p:nvPr>
        </p:nvSpPr>
        <p:spPr>
          <a:xfrm>
            <a:off x="1066800" y="457518"/>
            <a:ext cx="10058400" cy="1188720"/>
          </a:xfrm>
        </p:spPr>
        <p:txBody>
          <a:bodyPr anchor="b">
            <a:normAutofit/>
          </a:bodyPr>
          <a:lstStyle/>
          <a:p>
            <a:pPr algn="r"/>
            <a:r>
              <a:rPr lang="en-US" dirty="0"/>
              <a:t>Methodology</a:t>
            </a:r>
            <a:br>
              <a:rPr lang="en-US" dirty="0"/>
            </a:br>
            <a:endParaRPr lang="en-US" dirty="0"/>
          </a:p>
        </p:txBody>
      </p:sp>
      <p:sp>
        <p:nvSpPr>
          <p:cNvPr id="10" name="Text Placeholder 9">
            <a:extLst>
              <a:ext uri="{FF2B5EF4-FFF2-40B4-BE49-F238E27FC236}">
                <a16:creationId xmlns:a16="http://schemas.microsoft.com/office/drawing/2014/main" id="{79A40BA8-F9D4-4D53-8B15-D16C145843E4}"/>
              </a:ext>
            </a:extLst>
          </p:cNvPr>
          <p:cNvSpPr>
            <a:spLocks noGrp="1"/>
          </p:cNvSpPr>
          <p:nvPr>
            <p:ph idx="1"/>
          </p:nvPr>
        </p:nvSpPr>
        <p:spPr>
          <a:xfrm>
            <a:off x="1066800" y="1905001"/>
            <a:ext cx="10058400" cy="4267200"/>
          </a:xfrm>
        </p:spPr>
        <p:txBody>
          <a:bodyPr>
            <a:normAutofit/>
          </a:bodyPr>
          <a:lstStyle/>
          <a:p>
            <a:r>
              <a:rPr lang="en-US" sz="1500" b="0" i="0" dirty="0">
                <a:effectLst/>
              </a:rPr>
              <a:t>In this project, we attempted to find locations in which a person can enjoy the beauty of cherry blossoms and a bowl of delicious Ramen within proximity of a train station.</a:t>
            </a:r>
          </a:p>
          <a:p>
            <a:r>
              <a:rPr lang="en-US" sz="1500" dirty="0"/>
              <a:t>The data from Four Square contained excess train station venues around some of the train station locations. T</a:t>
            </a:r>
            <a:r>
              <a:rPr lang="en-US" sz="1500" b="0" i="0" dirty="0">
                <a:effectLst/>
              </a:rPr>
              <a:t>his was remedied through use of Hierarchical Clustering/Agglomerative Clustering and reduced the overall total of train station venues.</a:t>
            </a:r>
          </a:p>
          <a:p>
            <a:pPr>
              <a:buFont typeface="Arial" panose="020B0604020202020204" pitchFamily="34" charset="0"/>
              <a:buChar char="•"/>
            </a:pPr>
            <a:r>
              <a:rPr lang="en-US" sz="1500" b="0" i="0" dirty="0">
                <a:effectLst/>
              </a:rPr>
              <a:t>Each of the </a:t>
            </a:r>
            <a:r>
              <a:rPr lang="en-US" sz="1600" dirty="0"/>
              <a:t>RCBs </a:t>
            </a:r>
            <a:r>
              <a:rPr lang="en-US" sz="1500" b="0" i="0" dirty="0">
                <a:effectLst/>
              </a:rPr>
              <a:t>were plotted along with the venues in the surrounding area to allow for a visualization of the layout of the venues.</a:t>
            </a:r>
          </a:p>
          <a:p>
            <a:pPr>
              <a:buFont typeface="Arial" panose="020B0604020202020204" pitchFamily="34" charset="0"/>
              <a:buChar char="•"/>
            </a:pPr>
            <a:r>
              <a:rPr lang="en-US" sz="1500" b="0" i="0" dirty="0">
                <a:effectLst/>
              </a:rPr>
              <a:t>Compared </a:t>
            </a:r>
            <a:r>
              <a:rPr lang="en-US" sz="1600" dirty="0"/>
              <a:t>RCBs</a:t>
            </a:r>
            <a:r>
              <a:rPr lang="en-US" sz="1500" b="0" i="0" dirty="0">
                <a:effectLst/>
              </a:rPr>
              <a:t> with each other using bar charts.</a:t>
            </a:r>
          </a:p>
          <a:p>
            <a:r>
              <a:rPr lang="en-US" sz="1500" b="0" i="0" dirty="0">
                <a:effectLst/>
              </a:rPr>
              <a:t>Finally, </a:t>
            </a:r>
            <a:r>
              <a:rPr lang="en-US" sz="1500" dirty="0"/>
              <a:t> choices for </a:t>
            </a:r>
            <a:r>
              <a:rPr lang="en-US" sz="1500" b="0" i="0" dirty="0">
                <a:effectLst/>
              </a:rPr>
              <a:t>which </a:t>
            </a:r>
            <a:r>
              <a:rPr lang="en-US" sz="1500" dirty="0"/>
              <a:t>location</a:t>
            </a:r>
            <a:r>
              <a:rPr lang="en-US" sz="1500" b="0" i="0" dirty="0">
                <a:effectLst/>
              </a:rPr>
              <a:t> may be best to enjoy Hanami</a:t>
            </a:r>
            <a:r>
              <a:rPr lang="en-US" sz="1500" dirty="0"/>
              <a:t> and Ramen were made based on three different criteria:</a:t>
            </a:r>
          </a:p>
          <a:p>
            <a:pPr lvl="1"/>
            <a:r>
              <a:rPr lang="en-US" sz="1100" b="0" i="0" dirty="0">
                <a:effectLst/>
              </a:rPr>
              <a:t>Number of Ramen Shops </a:t>
            </a:r>
          </a:p>
          <a:p>
            <a:pPr lvl="1"/>
            <a:r>
              <a:rPr lang="en-US" sz="1100" b="0" i="0" dirty="0">
                <a:effectLst/>
              </a:rPr>
              <a:t>Distance to Train Station</a:t>
            </a:r>
          </a:p>
          <a:p>
            <a:pPr lvl="1"/>
            <a:r>
              <a:rPr lang="en-US" sz="1100" dirty="0"/>
              <a:t>Rating of each RCB</a:t>
            </a:r>
            <a:endParaRPr lang="en-US" sz="1100" b="0" i="0" dirty="0">
              <a:effectLst/>
            </a:endParaRPr>
          </a:p>
          <a:p>
            <a:endParaRPr lang="en-US" sz="1500" dirty="0"/>
          </a:p>
        </p:txBody>
      </p:sp>
    </p:spTree>
    <p:extLst>
      <p:ext uri="{BB962C8B-B14F-4D97-AF65-F5344CB8AC3E}">
        <p14:creationId xmlns:p14="http://schemas.microsoft.com/office/powerpoint/2010/main" val="2372363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C4923A-731B-493A-AE32-60D0E87FBDC1}"/>
              </a:ext>
            </a:extLst>
          </p:cNvPr>
          <p:cNvSpPr>
            <a:spLocks noGrp="1"/>
          </p:cNvSpPr>
          <p:nvPr>
            <p:ph type="title"/>
          </p:nvPr>
        </p:nvSpPr>
        <p:spPr>
          <a:xfrm>
            <a:off x="1066800" y="457518"/>
            <a:ext cx="10058400" cy="1188720"/>
          </a:xfrm>
        </p:spPr>
        <p:txBody>
          <a:bodyPr vert="horz" lIns="91440" tIns="45720" rIns="91440" bIns="45720" rtlCol="0" anchor="b">
            <a:normAutofit/>
          </a:bodyPr>
          <a:lstStyle/>
          <a:p>
            <a:pPr algn="r"/>
            <a:r>
              <a:rPr lang="en-US" kern="1200" dirty="0">
                <a:latin typeface="+mj-lt"/>
                <a:ea typeface="+mj-ea"/>
                <a:cs typeface="+mj-cs"/>
              </a:rPr>
              <a:t>Analysis</a:t>
            </a:r>
            <a:br>
              <a:rPr lang="en-US" kern="1200" dirty="0">
                <a:latin typeface="+mj-lt"/>
                <a:ea typeface="+mj-ea"/>
                <a:cs typeface="+mj-cs"/>
              </a:rPr>
            </a:br>
            <a:endParaRPr lang="en-US" kern="1200" dirty="0">
              <a:latin typeface="+mj-lt"/>
              <a:ea typeface="+mj-ea"/>
              <a:cs typeface="+mj-cs"/>
            </a:endParaRPr>
          </a:p>
        </p:txBody>
      </p:sp>
      <p:pic>
        <p:nvPicPr>
          <p:cNvPr id="7" name="Picture 6" descr="Map&#10;&#10;Description automatically generated">
            <a:extLst>
              <a:ext uri="{FF2B5EF4-FFF2-40B4-BE49-F238E27FC236}">
                <a16:creationId xmlns:a16="http://schemas.microsoft.com/office/drawing/2014/main" id="{2F8B5DAB-76DA-47EA-A57F-37C287509EF4}"/>
              </a:ext>
            </a:extLst>
          </p:cNvPr>
          <p:cNvPicPr>
            <a:picLocks noChangeAspect="1"/>
          </p:cNvPicPr>
          <p:nvPr/>
        </p:nvPicPr>
        <p:blipFill>
          <a:blip r:embed="rId2"/>
          <a:stretch>
            <a:fillRect/>
          </a:stretch>
        </p:blipFill>
        <p:spPr>
          <a:xfrm>
            <a:off x="1066800" y="2660859"/>
            <a:ext cx="4800600" cy="3360419"/>
          </a:xfrm>
          <a:prstGeom prst="rect">
            <a:avLst/>
          </a:prstGeom>
          <a:noFill/>
        </p:spPr>
      </p:pic>
      <p:sp>
        <p:nvSpPr>
          <p:cNvPr id="9" name="Text Placeholder 4">
            <a:extLst>
              <a:ext uri="{FF2B5EF4-FFF2-40B4-BE49-F238E27FC236}">
                <a16:creationId xmlns:a16="http://schemas.microsoft.com/office/drawing/2014/main" id="{4710235A-3422-455A-880C-4B4E57D82C26}"/>
              </a:ext>
            </a:extLst>
          </p:cNvPr>
          <p:cNvSpPr txBox="1">
            <a:spLocks/>
          </p:cNvSpPr>
          <p:nvPr/>
        </p:nvSpPr>
        <p:spPr>
          <a:xfrm>
            <a:off x="6324600" y="2509937"/>
            <a:ext cx="4800600" cy="366226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accent5"/>
              </a:buClr>
              <a:buSzPct val="90000"/>
              <a:buFont typeface="Arial" pitchFamily="34" charset="0"/>
              <a:buNone/>
              <a:defRPr sz="24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5"/>
              </a:buClr>
              <a:buSzPct val="9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5"/>
              </a:buClr>
              <a:buSzPct val="9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5"/>
              </a:buClr>
              <a:buSzPct val="9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9pPr>
          </a:lstStyle>
          <a:p>
            <a:pPr>
              <a:spcAft>
                <a:spcPts val="600"/>
              </a:spcAft>
              <a:buFont typeface="Arial" pitchFamily="34" charset="0"/>
              <a:buChar char="•"/>
            </a:pPr>
            <a:endParaRPr lang="en-US" b="0" dirty="0">
              <a:solidFill>
                <a:schemeClr val="tx1"/>
              </a:solidFill>
            </a:endParaRPr>
          </a:p>
        </p:txBody>
      </p:sp>
      <p:sp>
        <p:nvSpPr>
          <p:cNvPr id="18" name="Text Placeholder 9">
            <a:extLst>
              <a:ext uri="{FF2B5EF4-FFF2-40B4-BE49-F238E27FC236}">
                <a16:creationId xmlns:a16="http://schemas.microsoft.com/office/drawing/2014/main" id="{A2BC8DA5-47B6-47EA-B622-DCDBF2E743A4}"/>
              </a:ext>
            </a:extLst>
          </p:cNvPr>
          <p:cNvSpPr txBox="1">
            <a:spLocks/>
          </p:cNvSpPr>
          <p:nvPr/>
        </p:nvSpPr>
        <p:spPr>
          <a:xfrm>
            <a:off x="6477000" y="2662337"/>
            <a:ext cx="4800600" cy="36622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9pPr>
          </a:lstStyle>
          <a:p>
            <a:r>
              <a:rPr lang="en-US" sz="1400" dirty="0"/>
              <a:t>Excess train station venues around some of the train station locations were returned from the Four-Square API.</a:t>
            </a:r>
          </a:p>
          <a:p>
            <a:r>
              <a:rPr lang="en-US" sz="1400" dirty="0"/>
              <a:t>Hirosaki Castle, there are 5 train station venues for Hirosaki Station </a:t>
            </a:r>
          </a:p>
          <a:p>
            <a:r>
              <a:rPr lang="en-US" sz="1400" dirty="0"/>
              <a:t>The number of train station were reduced by Agglomerative Hierarchical Clustering:</a:t>
            </a:r>
          </a:p>
          <a:p>
            <a:pPr lvl="1"/>
            <a:r>
              <a:rPr lang="en-US" sz="1000" dirty="0"/>
              <a:t>Number of clusters determined from dendrograms by use of a threshold line across the 0.002 Euclidean distance, which represent approx. 200 meters.</a:t>
            </a:r>
          </a:p>
          <a:p>
            <a:pPr lvl="2"/>
            <a:r>
              <a:rPr lang="en-US" sz="1000" dirty="0"/>
              <a:t>Any venue within 200 meters of another venue are clustered together </a:t>
            </a:r>
          </a:p>
          <a:p>
            <a:pPr lvl="1"/>
            <a:r>
              <a:rPr lang="en-US" sz="1000" dirty="0"/>
              <a:t>Cluster labels were used to cluster nearby train station venues into one train station venue.</a:t>
            </a:r>
          </a:p>
          <a:p>
            <a:pPr lvl="1"/>
            <a:r>
              <a:rPr lang="en-US" sz="1000" dirty="0"/>
              <a:t>Hirosaki Castle’s dendrogram and cluster map are shown in next slide as an example of the process.</a:t>
            </a:r>
          </a:p>
        </p:txBody>
      </p:sp>
      <p:sp>
        <p:nvSpPr>
          <p:cNvPr id="2" name="Oval 1">
            <a:extLst>
              <a:ext uri="{FF2B5EF4-FFF2-40B4-BE49-F238E27FC236}">
                <a16:creationId xmlns:a16="http://schemas.microsoft.com/office/drawing/2014/main" id="{F59719E6-E5ED-4D6B-BF20-D2CA61064CE1}"/>
              </a:ext>
            </a:extLst>
          </p:cNvPr>
          <p:cNvSpPr/>
          <p:nvPr/>
        </p:nvSpPr>
        <p:spPr>
          <a:xfrm>
            <a:off x="3243784" y="3904555"/>
            <a:ext cx="981144" cy="941098"/>
          </a:xfrm>
          <a:prstGeom prst="ellipse">
            <a:avLst/>
          </a:prstGeom>
          <a:noFill/>
          <a:ln>
            <a:solidFill>
              <a:srgbClr val="FF0000">
                <a:alpha val="9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7B80BBAC-2EE5-4721-9899-84194086F616}"/>
              </a:ext>
            </a:extLst>
          </p:cNvPr>
          <p:cNvCxnSpPr>
            <a:cxnSpLocks/>
            <a:stCxn id="2" idx="6"/>
          </p:cNvCxnSpPr>
          <p:nvPr/>
        </p:nvCxnSpPr>
        <p:spPr>
          <a:xfrm flipV="1">
            <a:off x="4224928" y="3804438"/>
            <a:ext cx="2336059" cy="57066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FB252864-DF4F-4EA7-8DE6-A9354422386A}"/>
              </a:ext>
            </a:extLst>
          </p:cNvPr>
          <p:cNvSpPr>
            <a:spLocks noGrp="1"/>
          </p:cNvSpPr>
          <p:nvPr>
            <p:ph type="body" idx="1"/>
          </p:nvPr>
        </p:nvSpPr>
        <p:spPr>
          <a:xfrm>
            <a:off x="6324600" y="1709527"/>
            <a:ext cx="4800600" cy="737121"/>
          </a:xfrm>
        </p:spPr>
        <p:txBody>
          <a:bodyPr anchor="ctr">
            <a:normAutofit/>
          </a:bodyPr>
          <a:lstStyle/>
          <a:p>
            <a:pPr algn="r">
              <a:spcAft>
                <a:spcPts val="600"/>
              </a:spcAft>
            </a:pPr>
            <a:r>
              <a:rPr lang="en-US" sz="2000" b="0" i="0" dirty="0">
                <a:effectLst/>
              </a:rPr>
              <a:t>Hierarchical Clustering/Agglomerative Clustering</a:t>
            </a:r>
            <a:endParaRPr lang="en-US" sz="2000" b="0" dirty="0"/>
          </a:p>
          <a:p>
            <a:pPr>
              <a:spcAft>
                <a:spcPts val="600"/>
              </a:spcAft>
            </a:pPr>
            <a:endParaRPr lang="en-US" sz="2000" dirty="0"/>
          </a:p>
        </p:txBody>
      </p:sp>
    </p:spTree>
    <p:extLst>
      <p:ext uri="{BB962C8B-B14F-4D97-AF65-F5344CB8AC3E}">
        <p14:creationId xmlns:p14="http://schemas.microsoft.com/office/powerpoint/2010/main" val="1617103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C4923A-731B-493A-AE32-60D0E87FBDC1}"/>
              </a:ext>
            </a:extLst>
          </p:cNvPr>
          <p:cNvSpPr>
            <a:spLocks noGrp="1"/>
          </p:cNvSpPr>
          <p:nvPr>
            <p:ph type="title"/>
          </p:nvPr>
        </p:nvSpPr>
        <p:spPr>
          <a:xfrm>
            <a:off x="1066800" y="457518"/>
            <a:ext cx="10058400" cy="1188720"/>
          </a:xfrm>
        </p:spPr>
        <p:txBody>
          <a:bodyPr vert="horz" lIns="91440" tIns="45720" rIns="91440" bIns="45720" rtlCol="0" anchor="b">
            <a:normAutofit/>
          </a:bodyPr>
          <a:lstStyle/>
          <a:p>
            <a:pPr algn="r"/>
            <a:r>
              <a:rPr lang="en-US" kern="1200" dirty="0"/>
              <a:t>Analysis</a:t>
            </a:r>
            <a:br>
              <a:rPr lang="en-US" kern="1200" dirty="0"/>
            </a:br>
            <a:endParaRPr lang="en-US" kern="1200" dirty="0"/>
          </a:p>
        </p:txBody>
      </p:sp>
      <p:sp>
        <p:nvSpPr>
          <p:cNvPr id="15" name="Text Placeholder 4">
            <a:extLst>
              <a:ext uri="{FF2B5EF4-FFF2-40B4-BE49-F238E27FC236}">
                <a16:creationId xmlns:a16="http://schemas.microsoft.com/office/drawing/2014/main" id="{EE9623B0-53DE-484E-AF65-A64EED119F4D}"/>
              </a:ext>
            </a:extLst>
          </p:cNvPr>
          <p:cNvSpPr>
            <a:spLocks noGrp="1"/>
          </p:cNvSpPr>
          <p:nvPr>
            <p:ph type="body" idx="1"/>
          </p:nvPr>
        </p:nvSpPr>
        <p:spPr>
          <a:xfrm>
            <a:off x="6324600" y="1709527"/>
            <a:ext cx="4800600" cy="737121"/>
          </a:xfrm>
        </p:spPr>
        <p:txBody>
          <a:bodyPr anchor="ctr">
            <a:normAutofit/>
          </a:bodyPr>
          <a:lstStyle/>
          <a:p>
            <a:pPr algn="r">
              <a:spcAft>
                <a:spcPts val="600"/>
              </a:spcAft>
            </a:pPr>
            <a:r>
              <a:rPr lang="en-US" sz="2000" b="0" i="0" dirty="0">
                <a:effectLst/>
              </a:rPr>
              <a:t>Hierarchical Clustering/Agglomerative Clustering</a:t>
            </a:r>
            <a:endParaRPr lang="en-US" sz="2000" b="0" dirty="0"/>
          </a:p>
          <a:p>
            <a:pPr>
              <a:spcAft>
                <a:spcPts val="600"/>
              </a:spcAft>
            </a:pPr>
            <a:endParaRPr lang="en-US" sz="2000" dirty="0"/>
          </a:p>
        </p:txBody>
      </p:sp>
      <p:pic>
        <p:nvPicPr>
          <p:cNvPr id="24" name="Content Placeholder 23" descr="A picture containing graphical user interface&#10;&#10;Description automatically generated">
            <a:extLst>
              <a:ext uri="{FF2B5EF4-FFF2-40B4-BE49-F238E27FC236}">
                <a16:creationId xmlns:a16="http://schemas.microsoft.com/office/drawing/2014/main" id="{152C6863-648E-43BB-96D3-00E9D8F3CDA6}"/>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288269" y="2660859"/>
            <a:ext cx="5657691" cy="3360419"/>
          </a:xfrm>
        </p:spPr>
      </p:pic>
      <p:pic>
        <p:nvPicPr>
          <p:cNvPr id="7" name="Picture 6">
            <a:extLst>
              <a:ext uri="{FF2B5EF4-FFF2-40B4-BE49-F238E27FC236}">
                <a16:creationId xmlns:a16="http://schemas.microsoft.com/office/drawing/2014/main" id="{2F8B5DAB-76DA-47EA-A57F-37C287509EF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11280" y="2660859"/>
            <a:ext cx="5027240" cy="3360418"/>
          </a:xfrm>
          <a:prstGeom prst="rect">
            <a:avLst/>
          </a:prstGeom>
          <a:noFill/>
        </p:spPr>
      </p:pic>
      <p:sp>
        <p:nvSpPr>
          <p:cNvPr id="9" name="Text Placeholder 4">
            <a:extLst>
              <a:ext uri="{FF2B5EF4-FFF2-40B4-BE49-F238E27FC236}">
                <a16:creationId xmlns:a16="http://schemas.microsoft.com/office/drawing/2014/main" id="{4710235A-3422-455A-880C-4B4E57D82C26}"/>
              </a:ext>
            </a:extLst>
          </p:cNvPr>
          <p:cNvSpPr txBox="1">
            <a:spLocks/>
          </p:cNvSpPr>
          <p:nvPr/>
        </p:nvSpPr>
        <p:spPr>
          <a:xfrm>
            <a:off x="6324600" y="2509937"/>
            <a:ext cx="4800600" cy="366226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accent5"/>
              </a:buClr>
              <a:buSzPct val="90000"/>
              <a:buFont typeface="Arial" pitchFamily="34" charset="0"/>
              <a:buNone/>
              <a:defRPr sz="24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5"/>
              </a:buClr>
              <a:buSzPct val="9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5"/>
              </a:buClr>
              <a:buSzPct val="9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5"/>
              </a:buClr>
              <a:buSzPct val="9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9pPr>
          </a:lstStyle>
          <a:p>
            <a:pPr>
              <a:spcAft>
                <a:spcPts val="600"/>
              </a:spcAft>
              <a:buFont typeface="Arial" pitchFamily="34" charset="0"/>
              <a:buChar char="•"/>
            </a:pPr>
            <a:endParaRPr lang="en-US" b="0" dirty="0">
              <a:solidFill>
                <a:schemeClr val="tx1"/>
              </a:solidFill>
            </a:endParaRPr>
          </a:p>
        </p:txBody>
      </p:sp>
      <p:sp>
        <p:nvSpPr>
          <p:cNvPr id="25" name="TextBox 24">
            <a:extLst>
              <a:ext uri="{FF2B5EF4-FFF2-40B4-BE49-F238E27FC236}">
                <a16:creationId xmlns:a16="http://schemas.microsoft.com/office/drawing/2014/main" id="{C7AD3F17-7020-4E7B-AFA0-89913382AC37}"/>
              </a:ext>
            </a:extLst>
          </p:cNvPr>
          <p:cNvSpPr txBox="1"/>
          <p:nvPr/>
        </p:nvSpPr>
        <p:spPr>
          <a:xfrm>
            <a:off x="989256" y="6027037"/>
            <a:ext cx="4490332" cy="415498"/>
          </a:xfrm>
          <a:prstGeom prst="rect">
            <a:avLst/>
          </a:prstGeom>
          <a:noFill/>
        </p:spPr>
        <p:txBody>
          <a:bodyPr wrap="none" rtlCol="0">
            <a:spAutoFit/>
          </a:bodyPr>
          <a:lstStyle/>
          <a:p>
            <a:r>
              <a:rPr lang="en-US" sz="1050" dirty="0"/>
              <a:t>0.002 Euclidean distance threshold line crosses dendrogram at 3 instances,</a:t>
            </a:r>
          </a:p>
          <a:p>
            <a:r>
              <a:rPr lang="en-US" sz="1050" dirty="0"/>
              <a:t>                                         meaning 3 Train Station Clusters</a:t>
            </a:r>
          </a:p>
        </p:txBody>
      </p:sp>
      <p:sp>
        <p:nvSpPr>
          <p:cNvPr id="26" name="TextBox 25">
            <a:extLst>
              <a:ext uri="{FF2B5EF4-FFF2-40B4-BE49-F238E27FC236}">
                <a16:creationId xmlns:a16="http://schemas.microsoft.com/office/drawing/2014/main" id="{9C29078B-15F9-4D0F-AD70-5A2349294666}"/>
              </a:ext>
            </a:extLst>
          </p:cNvPr>
          <p:cNvSpPr txBox="1"/>
          <p:nvPr/>
        </p:nvSpPr>
        <p:spPr>
          <a:xfrm>
            <a:off x="7068422" y="6032609"/>
            <a:ext cx="3696076" cy="338554"/>
          </a:xfrm>
          <a:prstGeom prst="rect">
            <a:avLst/>
          </a:prstGeom>
          <a:noFill/>
        </p:spPr>
        <p:txBody>
          <a:bodyPr wrap="none" rtlCol="0">
            <a:spAutoFit/>
          </a:bodyPr>
          <a:lstStyle/>
          <a:p>
            <a:r>
              <a:rPr lang="en-US" sz="1600" dirty="0"/>
              <a:t>3 clusters: Cluster 0, Cluster 1, Cluster 2</a:t>
            </a:r>
          </a:p>
        </p:txBody>
      </p:sp>
      <p:sp>
        <p:nvSpPr>
          <p:cNvPr id="28" name="Oval 27">
            <a:extLst>
              <a:ext uri="{FF2B5EF4-FFF2-40B4-BE49-F238E27FC236}">
                <a16:creationId xmlns:a16="http://schemas.microsoft.com/office/drawing/2014/main" id="{D656E06B-ABC5-4975-BAF8-163F458A01B3}"/>
              </a:ext>
            </a:extLst>
          </p:cNvPr>
          <p:cNvSpPr/>
          <p:nvPr/>
        </p:nvSpPr>
        <p:spPr>
          <a:xfrm>
            <a:off x="10525611" y="2736525"/>
            <a:ext cx="694183" cy="692475"/>
          </a:xfrm>
          <a:prstGeom prst="ellipse">
            <a:avLst/>
          </a:prstGeom>
          <a:noFill/>
          <a:ln>
            <a:solidFill>
              <a:srgbClr val="FF0000">
                <a:alpha val="9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66C7B070-3461-4E43-B1CC-0F429A702E98}"/>
              </a:ext>
            </a:extLst>
          </p:cNvPr>
          <p:cNvSpPr txBox="1"/>
          <p:nvPr/>
        </p:nvSpPr>
        <p:spPr>
          <a:xfrm>
            <a:off x="9637910" y="3504666"/>
            <a:ext cx="1152880" cy="261610"/>
          </a:xfrm>
          <a:prstGeom prst="rect">
            <a:avLst/>
          </a:prstGeom>
          <a:noFill/>
        </p:spPr>
        <p:txBody>
          <a:bodyPr wrap="none" rtlCol="0">
            <a:spAutoFit/>
          </a:bodyPr>
          <a:lstStyle/>
          <a:p>
            <a:r>
              <a:rPr lang="en-US" sz="1050" dirty="0">
                <a:solidFill>
                  <a:srgbClr val="FF0000"/>
                </a:solidFill>
              </a:rPr>
              <a:t>Hirosaki Station</a:t>
            </a:r>
          </a:p>
        </p:txBody>
      </p:sp>
      <p:cxnSp>
        <p:nvCxnSpPr>
          <p:cNvPr id="30" name="Straight Connector 29">
            <a:extLst>
              <a:ext uri="{FF2B5EF4-FFF2-40B4-BE49-F238E27FC236}">
                <a16:creationId xmlns:a16="http://schemas.microsoft.com/office/drawing/2014/main" id="{72E7F469-E77C-4777-86C7-D496A5FD5437}"/>
              </a:ext>
            </a:extLst>
          </p:cNvPr>
          <p:cNvCxnSpPr>
            <a:cxnSpLocks/>
          </p:cNvCxnSpPr>
          <p:nvPr/>
        </p:nvCxnSpPr>
        <p:spPr>
          <a:xfrm flipV="1">
            <a:off x="10251979" y="3317203"/>
            <a:ext cx="353730" cy="21692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4938824F-611F-4B1A-8833-97C0FFC8965A}"/>
              </a:ext>
            </a:extLst>
          </p:cNvPr>
          <p:cNvSpPr/>
          <p:nvPr/>
        </p:nvSpPr>
        <p:spPr>
          <a:xfrm>
            <a:off x="3105238" y="2922295"/>
            <a:ext cx="249528" cy="236542"/>
          </a:xfrm>
          <a:prstGeom prst="ellipse">
            <a:avLst/>
          </a:prstGeom>
          <a:noFill/>
          <a:ln>
            <a:solidFill>
              <a:srgbClr val="FF0000">
                <a:alpha val="9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F4AFC5CE-55EE-4112-AFD6-411EABFB51F0}"/>
              </a:ext>
            </a:extLst>
          </p:cNvPr>
          <p:cNvSpPr/>
          <p:nvPr/>
        </p:nvSpPr>
        <p:spPr>
          <a:xfrm>
            <a:off x="3103258" y="3353766"/>
            <a:ext cx="249528" cy="236542"/>
          </a:xfrm>
          <a:prstGeom prst="ellipse">
            <a:avLst/>
          </a:prstGeom>
          <a:noFill/>
          <a:ln>
            <a:solidFill>
              <a:srgbClr val="FF0000">
                <a:alpha val="9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F4CF4DCB-F672-4CCA-8E94-A5EBB6F4FC95}"/>
              </a:ext>
            </a:extLst>
          </p:cNvPr>
          <p:cNvSpPr/>
          <p:nvPr/>
        </p:nvSpPr>
        <p:spPr>
          <a:xfrm>
            <a:off x="3109196" y="4523492"/>
            <a:ext cx="249528" cy="236542"/>
          </a:xfrm>
          <a:prstGeom prst="ellipse">
            <a:avLst/>
          </a:prstGeom>
          <a:noFill/>
          <a:ln>
            <a:solidFill>
              <a:srgbClr val="FF0000">
                <a:alpha val="9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995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DCB278A-B307-4E33-AB36-CB0B6A657812}"/>
              </a:ext>
            </a:extLst>
          </p:cNvPr>
          <p:cNvPicPr preferRelativeResize="0">
            <a:picLocks/>
          </p:cNvPicPr>
          <p:nvPr/>
        </p:nvPicPr>
        <p:blipFill>
          <a:blip r:embed="rId2"/>
          <a:stretch>
            <a:fillRect/>
          </a:stretch>
        </p:blipFill>
        <p:spPr>
          <a:xfrm>
            <a:off x="1185828" y="2662337"/>
            <a:ext cx="4800600" cy="3364992"/>
          </a:xfrm>
          <a:prstGeom prst="rect">
            <a:avLst/>
          </a:prstGeom>
        </p:spPr>
      </p:pic>
      <p:sp>
        <p:nvSpPr>
          <p:cNvPr id="8" name="Title 7">
            <a:extLst>
              <a:ext uri="{FF2B5EF4-FFF2-40B4-BE49-F238E27FC236}">
                <a16:creationId xmlns:a16="http://schemas.microsoft.com/office/drawing/2014/main" id="{80C4923A-731B-493A-AE32-60D0E87FBDC1}"/>
              </a:ext>
            </a:extLst>
          </p:cNvPr>
          <p:cNvSpPr>
            <a:spLocks noGrp="1"/>
          </p:cNvSpPr>
          <p:nvPr>
            <p:ph type="title"/>
          </p:nvPr>
        </p:nvSpPr>
        <p:spPr>
          <a:xfrm>
            <a:off x="1066800" y="457518"/>
            <a:ext cx="10058400" cy="1188720"/>
          </a:xfrm>
        </p:spPr>
        <p:txBody>
          <a:bodyPr vert="horz" lIns="91440" tIns="45720" rIns="91440" bIns="45720" rtlCol="0" anchor="b">
            <a:normAutofit/>
          </a:bodyPr>
          <a:lstStyle/>
          <a:p>
            <a:pPr algn="r"/>
            <a:r>
              <a:rPr lang="en-US" kern="1200" dirty="0">
                <a:latin typeface="+mj-lt"/>
                <a:ea typeface="+mj-ea"/>
                <a:cs typeface="+mj-cs"/>
              </a:rPr>
              <a:t>Analysis</a:t>
            </a:r>
            <a:br>
              <a:rPr lang="en-US" kern="1200" dirty="0">
                <a:latin typeface="+mj-lt"/>
                <a:ea typeface="+mj-ea"/>
                <a:cs typeface="+mj-cs"/>
              </a:rPr>
            </a:br>
            <a:endParaRPr lang="en-US" kern="1200" dirty="0">
              <a:latin typeface="+mj-lt"/>
              <a:ea typeface="+mj-ea"/>
              <a:cs typeface="+mj-cs"/>
            </a:endParaRPr>
          </a:p>
        </p:txBody>
      </p:sp>
      <p:sp>
        <p:nvSpPr>
          <p:cNvPr id="9" name="Text Placeholder 4">
            <a:extLst>
              <a:ext uri="{FF2B5EF4-FFF2-40B4-BE49-F238E27FC236}">
                <a16:creationId xmlns:a16="http://schemas.microsoft.com/office/drawing/2014/main" id="{4710235A-3422-455A-880C-4B4E57D82C26}"/>
              </a:ext>
            </a:extLst>
          </p:cNvPr>
          <p:cNvSpPr txBox="1">
            <a:spLocks/>
          </p:cNvSpPr>
          <p:nvPr/>
        </p:nvSpPr>
        <p:spPr>
          <a:xfrm>
            <a:off x="6324600" y="2509937"/>
            <a:ext cx="4800600" cy="3662263"/>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accent5"/>
              </a:buClr>
              <a:buSzPct val="90000"/>
              <a:buFont typeface="Arial" pitchFamily="34" charset="0"/>
              <a:buNone/>
              <a:defRPr sz="2400" b="0" kern="1200">
                <a:solidFill>
                  <a:schemeClr val="accent1"/>
                </a:solidFill>
                <a:latin typeface="+mn-lt"/>
                <a:ea typeface="+mn-ea"/>
                <a:cs typeface="+mn-cs"/>
              </a:defRPr>
            </a:lvl1pPr>
            <a:lvl2pPr marL="457200" indent="0" algn="l" defTabSz="914400" rtl="0" eaLnBrk="1" latinLnBrk="0" hangingPunct="1">
              <a:lnSpc>
                <a:spcPct val="90000"/>
              </a:lnSpc>
              <a:spcBef>
                <a:spcPts val="1200"/>
              </a:spcBef>
              <a:buClr>
                <a:schemeClr val="accent5"/>
              </a:buClr>
              <a:buSzPct val="9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5"/>
              </a:buClr>
              <a:buSzPct val="9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5"/>
              </a:buClr>
              <a:buSzPct val="9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600"/>
              </a:spcBef>
              <a:buClr>
                <a:schemeClr val="accent5"/>
              </a:buClr>
              <a:buSzPct val="90000"/>
              <a:buFont typeface="Arial" pitchFamily="34" charset="0"/>
              <a:buNone/>
              <a:defRPr sz="1600" b="1" kern="1200">
                <a:solidFill>
                  <a:schemeClr val="tx1"/>
                </a:solidFill>
                <a:latin typeface="+mn-lt"/>
                <a:ea typeface="+mn-ea"/>
                <a:cs typeface="+mn-cs"/>
              </a:defRPr>
            </a:lvl9pPr>
          </a:lstStyle>
          <a:p>
            <a:pPr>
              <a:spcAft>
                <a:spcPts val="600"/>
              </a:spcAft>
              <a:buFont typeface="Arial" pitchFamily="34" charset="0"/>
              <a:buChar char="•"/>
            </a:pPr>
            <a:endParaRPr lang="en-US" b="0" dirty="0">
              <a:solidFill>
                <a:schemeClr val="tx1"/>
              </a:solidFill>
            </a:endParaRPr>
          </a:p>
        </p:txBody>
      </p:sp>
      <p:sp>
        <p:nvSpPr>
          <p:cNvPr id="18" name="Text Placeholder 9">
            <a:extLst>
              <a:ext uri="{FF2B5EF4-FFF2-40B4-BE49-F238E27FC236}">
                <a16:creationId xmlns:a16="http://schemas.microsoft.com/office/drawing/2014/main" id="{A2BC8DA5-47B6-47EA-B622-DCDBF2E743A4}"/>
              </a:ext>
            </a:extLst>
          </p:cNvPr>
          <p:cNvSpPr txBox="1">
            <a:spLocks/>
          </p:cNvSpPr>
          <p:nvPr/>
        </p:nvSpPr>
        <p:spPr>
          <a:xfrm>
            <a:off x="6477000" y="2662337"/>
            <a:ext cx="4800600" cy="36622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600" kern="1200">
                <a:solidFill>
                  <a:schemeClr val="tx1"/>
                </a:solidFill>
                <a:latin typeface="+mn-lt"/>
                <a:ea typeface="+mn-ea"/>
                <a:cs typeface="+mn-cs"/>
              </a:defRPr>
            </a:lvl9pPr>
          </a:lstStyle>
          <a:p>
            <a:r>
              <a:rPr lang="en-US" sz="1400" dirty="0"/>
              <a:t>Hirosaki Station : Originally there were 5 train station venues. With Hierarchical Clustering, these venues were clustered together into 1 train station venue.</a:t>
            </a:r>
          </a:p>
          <a:p>
            <a:r>
              <a:rPr lang="en-US" sz="1400" dirty="0"/>
              <a:t>This process was repeated for each of the 5 RCBs.</a:t>
            </a:r>
          </a:p>
          <a:p>
            <a:r>
              <a:rPr lang="en-US" sz="1400" dirty="0"/>
              <a:t>This reduced the total amount of train station venues from 42, down to 16 across the areas around the 5 RCBs.</a:t>
            </a:r>
          </a:p>
          <a:p>
            <a:r>
              <a:rPr lang="en-US" sz="1400" dirty="0"/>
              <a:t>With the clustering of train station venues completed, the surrounding areas around the RCBs </a:t>
            </a:r>
            <a:r>
              <a:rPr lang="en-US" sz="1400" b="0" i="0" dirty="0">
                <a:effectLst/>
              </a:rPr>
              <a:t>were plotted along with the venues in the surrounding area to allow for a visualization of the layout of the venues.</a:t>
            </a:r>
            <a:r>
              <a:rPr lang="en-US" sz="1400" dirty="0"/>
              <a:t> </a:t>
            </a:r>
          </a:p>
        </p:txBody>
      </p:sp>
      <p:sp>
        <p:nvSpPr>
          <p:cNvPr id="2" name="Oval 1">
            <a:extLst>
              <a:ext uri="{FF2B5EF4-FFF2-40B4-BE49-F238E27FC236}">
                <a16:creationId xmlns:a16="http://schemas.microsoft.com/office/drawing/2014/main" id="{F59719E6-E5ED-4D6B-BF20-D2CA61064CE1}"/>
              </a:ext>
            </a:extLst>
          </p:cNvPr>
          <p:cNvSpPr/>
          <p:nvPr/>
        </p:nvSpPr>
        <p:spPr>
          <a:xfrm>
            <a:off x="3243784" y="3904555"/>
            <a:ext cx="981144" cy="941098"/>
          </a:xfrm>
          <a:prstGeom prst="ellipse">
            <a:avLst/>
          </a:prstGeom>
          <a:noFill/>
          <a:ln>
            <a:solidFill>
              <a:srgbClr val="FF0000">
                <a:alpha val="9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7B80BBAC-2EE5-4721-9899-84194086F616}"/>
              </a:ext>
            </a:extLst>
          </p:cNvPr>
          <p:cNvCxnSpPr>
            <a:cxnSpLocks/>
            <a:stCxn id="2" idx="6"/>
          </p:cNvCxnSpPr>
          <p:nvPr/>
        </p:nvCxnSpPr>
        <p:spPr>
          <a:xfrm flipV="1">
            <a:off x="4224928" y="2870015"/>
            <a:ext cx="2336059" cy="1505089"/>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FB252864-DF4F-4EA7-8DE6-A9354422386A}"/>
              </a:ext>
            </a:extLst>
          </p:cNvPr>
          <p:cNvSpPr>
            <a:spLocks noGrp="1"/>
          </p:cNvSpPr>
          <p:nvPr>
            <p:ph type="body" idx="1"/>
          </p:nvPr>
        </p:nvSpPr>
        <p:spPr>
          <a:xfrm>
            <a:off x="6324600" y="1709527"/>
            <a:ext cx="4800600" cy="737121"/>
          </a:xfrm>
        </p:spPr>
        <p:txBody>
          <a:bodyPr anchor="ctr">
            <a:normAutofit/>
          </a:bodyPr>
          <a:lstStyle/>
          <a:p>
            <a:pPr algn="r">
              <a:spcAft>
                <a:spcPts val="600"/>
              </a:spcAft>
            </a:pPr>
            <a:r>
              <a:rPr lang="en-US" sz="2000" b="0" i="0" dirty="0">
                <a:effectLst/>
              </a:rPr>
              <a:t>Hierarchical Clustering/Agglomerative Clustering</a:t>
            </a:r>
            <a:endParaRPr lang="en-US" sz="2000" b="0" dirty="0"/>
          </a:p>
          <a:p>
            <a:pPr>
              <a:spcAft>
                <a:spcPts val="600"/>
              </a:spcAft>
            </a:pPr>
            <a:endParaRPr lang="en-US" sz="2000" dirty="0"/>
          </a:p>
        </p:txBody>
      </p:sp>
    </p:spTree>
    <p:extLst>
      <p:ext uri="{BB962C8B-B14F-4D97-AF65-F5344CB8AC3E}">
        <p14:creationId xmlns:p14="http://schemas.microsoft.com/office/powerpoint/2010/main" val="346933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rry Blossom 16x9">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17.potx" id="{A8D831F9-2DA4-4700-B230-431725864604}" vid="{ED9A2A59-32A4-4461-8593-D9E87F204B18}"/>
    </a:ext>
  </a:extLst>
</a:theme>
</file>

<file path=ppt/theme/theme2.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703</TotalTime>
  <Words>1335</Words>
  <Application>Microsoft Office PowerPoint</Application>
  <PresentationFormat>Widescreen</PresentationFormat>
  <Paragraphs>110</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Cambria</vt:lpstr>
      <vt:lpstr>Georgia Pro Cond Light</vt:lpstr>
      <vt:lpstr>Cherry Blossom 16x9</vt:lpstr>
      <vt:lpstr>Hanami and Ramen</vt:lpstr>
      <vt:lpstr>Outline </vt:lpstr>
      <vt:lpstr>Introduction </vt:lpstr>
      <vt:lpstr>Introduction </vt:lpstr>
      <vt:lpstr>Data </vt:lpstr>
      <vt:lpstr>Methodology </vt:lpstr>
      <vt:lpstr>Analysis </vt:lpstr>
      <vt:lpstr>Analysis </vt:lpstr>
      <vt:lpstr>Analysis </vt:lpstr>
      <vt:lpstr>Analysis </vt:lpstr>
      <vt:lpstr>Results and Discussion </vt:lpstr>
      <vt:lpstr>Results and Discussion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Hanami and Ramen</dc:title>
  <dc:creator>Antonio Cruz</dc:creator>
  <cp:lastModifiedBy>Antonio Cruz</cp:lastModifiedBy>
  <cp:revision>44</cp:revision>
  <dcterms:created xsi:type="dcterms:W3CDTF">2021-04-30T13:35:24Z</dcterms:created>
  <dcterms:modified xsi:type="dcterms:W3CDTF">2021-05-01T01:18:42Z</dcterms:modified>
</cp:coreProperties>
</file>

<file path=docProps/thumbnail.jpeg>
</file>